
<file path=[Content_Types].xml><?xml version="1.0" encoding="utf-8"?>
<Types xmlns="http://schemas.openxmlformats.org/package/2006/content-types">
  <Default Extension="bin" ContentType="application/vnd.ms-office.activeX"/>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312" r:id="rId2"/>
    <p:sldId id="317" r:id="rId3"/>
    <p:sldId id="318" r:id="rId4"/>
    <p:sldId id="314" r:id="rId5"/>
    <p:sldId id="303" r:id="rId6"/>
    <p:sldId id="300" r:id="rId7"/>
    <p:sldId id="333" r:id="rId8"/>
    <p:sldId id="334" r:id="rId9"/>
    <p:sldId id="335" r:id="rId10"/>
    <p:sldId id="336" r:id="rId11"/>
    <p:sldId id="337" r:id="rId12"/>
    <p:sldId id="338" r:id="rId13"/>
    <p:sldId id="341" r:id="rId14"/>
    <p:sldId id="342" r:id="rId15"/>
    <p:sldId id="343" r:id="rId16"/>
    <p:sldId id="344" r:id="rId17"/>
    <p:sldId id="339" r:id="rId18"/>
    <p:sldId id="340" r:id="rId19"/>
    <p:sldId id="345" r:id="rId20"/>
    <p:sldId id="355" r:id="rId21"/>
    <p:sldId id="346" r:id="rId22"/>
    <p:sldId id="347" r:id="rId23"/>
    <p:sldId id="352" r:id="rId24"/>
    <p:sldId id="353" r:id="rId25"/>
    <p:sldId id="354" r:id="rId26"/>
    <p:sldId id="328" r:id="rId27"/>
    <p:sldId id="329" r:id="rId28"/>
    <p:sldId id="330" r:id="rId29"/>
    <p:sldId id="348" r:id="rId30"/>
    <p:sldId id="349" r:id="rId31"/>
    <p:sldId id="350" r:id="rId32"/>
    <p:sldId id="351" r:id="rId33"/>
    <p:sldId id="356" r:id="rId34"/>
    <p:sldId id="35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82833" autoAdjust="0"/>
  </p:normalViewPr>
  <p:slideViewPr>
    <p:cSldViewPr>
      <p:cViewPr>
        <p:scale>
          <a:sx n="70" d="100"/>
          <a:sy n="70" d="100"/>
        </p:scale>
        <p:origin x="-288" y="2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E6F0D8-A615-445E-88E7-3E7667ABE433}" type="datetimeFigureOut">
              <a:rPr lang="en-US" smtClean="0"/>
              <a:pPr/>
              <a:t>9/26/2016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0A2337-F334-496D-989C-6BEBDA765206}" type="slidenum">
              <a:rPr lang="en-US" smtClean="0"/>
              <a:pPr/>
              <a:t>‹#›</a:t>
            </a:fld>
            <a:endParaRPr lang="en-US"/>
          </a:p>
        </p:txBody>
      </p:sp>
    </p:spTree>
    <p:extLst>
      <p:ext uri="{BB962C8B-B14F-4D97-AF65-F5344CB8AC3E}">
        <p14:creationId xmlns:p14="http://schemas.microsoft.com/office/powerpoint/2010/main" val="957069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Qana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waterhistory.org/histories/qanat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waterhistory.org/histories/qanat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en.wikipedia.org/wiki/Coand%C4%83_effect" TargetMode="External"/><Relationship Id="rId3" Type="http://schemas.openxmlformats.org/officeDocument/2006/relationships/hyperlink" Target="http://cooling-towers.blogspot.com/2011/11/windcatcher-and-qanat-used-for-cooling.html" TargetMode="External"/><Relationship Id="rId7" Type="http://schemas.openxmlformats.org/officeDocument/2006/relationships/hyperlink" Target="http://www.solaripedia.com/13/205/2092/wind_tower_qanat_illustration.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en.wikipedia.org/wiki/Jet_(fluid)" TargetMode="External"/><Relationship Id="rId5" Type="http://schemas.openxmlformats.org/officeDocument/2006/relationships/hyperlink" Target="http://en.wikipedia.org/wiki/Fluid" TargetMode="External"/><Relationship Id="rId4" Type="http://schemas.openxmlformats.org/officeDocument/2006/relationships/hyperlink" Target="http://en.wikipedia.org/wiki/Help:IPA_for_English"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cooling-towers.blogspot.com/2011/11/windcatcher-and-qanat-used-for-cooling.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destinationiran.com/water-management-in-ancient-persia.ht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destinationiran.com/water-management-in-ancient-persia.htm"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destinationiran.com/water-management-in-ancient-persia.htm"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hamshahrionline.ir/details/200312" TargetMode="External"/><Relationship Id="rId13" Type="http://schemas.openxmlformats.org/officeDocument/2006/relationships/hyperlink" Target="http://hamshahrionline.ir/details/91978" TargetMode="External"/><Relationship Id="rId3" Type="http://schemas.openxmlformats.org/officeDocument/2006/relationships/hyperlink" Target="http://hamshahrionline.ir/details/163660" TargetMode="External"/><Relationship Id="rId7" Type="http://schemas.openxmlformats.org/officeDocument/2006/relationships/hyperlink" Target="http://hamshahrionline.ir/details/256030" TargetMode="External"/><Relationship Id="rId12" Type="http://schemas.openxmlformats.org/officeDocument/2006/relationships/hyperlink" Target="http://hamshahrionline.ir/details/114131" TargetMode="External"/><Relationship Id="rId2" Type="http://schemas.openxmlformats.org/officeDocument/2006/relationships/slide" Target="../slides/slide33.xml"/><Relationship Id="rId16" Type="http://schemas.openxmlformats.org/officeDocument/2006/relationships/hyperlink" Target="http://hamshahrionline.ir/details/88966" TargetMode="External"/><Relationship Id="rId1" Type="http://schemas.openxmlformats.org/officeDocument/2006/relationships/notesMaster" Target="../notesMasters/notesMaster1.xml"/><Relationship Id="rId6" Type="http://schemas.openxmlformats.org/officeDocument/2006/relationships/hyperlink" Target="http://hamshahrionline.ir/details/257956" TargetMode="External"/><Relationship Id="rId11" Type="http://schemas.openxmlformats.org/officeDocument/2006/relationships/hyperlink" Target="http://hamshahrionline.ir/details/118639" TargetMode="External"/><Relationship Id="rId5" Type="http://schemas.openxmlformats.org/officeDocument/2006/relationships/hyperlink" Target="http://hamshahrionline.ir/details/163658" TargetMode="External"/><Relationship Id="rId15" Type="http://schemas.openxmlformats.org/officeDocument/2006/relationships/hyperlink" Target="http://hamshahrionline.ir/details/89402" TargetMode="External"/><Relationship Id="rId10" Type="http://schemas.openxmlformats.org/officeDocument/2006/relationships/hyperlink" Target="http://hamshahrionline.ir/details/119387" TargetMode="External"/><Relationship Id="rId4" Type="http://schemas.openxmlformats.org/officeDocument/2006/relationships/hyperlink" Target="http://www.hamshahrionline.ir/details/18032" TargetMode="External"/><Relationship Id="rId9" Type="http://schemas.openxmlformats.org/officeDocument/2006/relationships/hyperlink" Target="http://hamshahrionline.ir/details/182324" TargetMode="External"/><Relationship Id="rId14" Type="http://schemas.openxmlformats.org/officeDocument/2006/relationships/hyperlink" Target="http://hamshahrionline.ir/details/90621"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plus.google.com/share?url=http://www.bbc.com/persian/science/2015/12/151205_l10_nk_kariz_paris_cop21&amp;hl=fa" TargetMode="External"/><Relationship Id="rId13" Type="http://schemas.openxmlformats.org/officeDocument/2006/relationships/hyperlink" Target="http://bbc.in/1lhzHE2" TargetMode="External"/><Relationship Id="rId3" Type="http://schemas.openxmlformats.org/officeDocument/2006/relationships/hyperlink" Target="http://www.bbc.com/persian/science/2015/12/151205_l10_nk_kariz_paris_cop21#share-tools" TargetMode="External"/><Relationship Id="rId7" Type="http://schemas.openxmlformats.org/officeDocument/2006/relationships/hyperlink" Target="https://twitter.com/intent/tweet?text=BBC%20Persian%20-%20%D8%A7%D8%B2%20%DA%A9%D8%A7%D8%B1%DB%8C%D8%B2%20%D8%AA%D8%A7%20%D9%BE%D8%A7%D8%B1%DB%8C%D8%B3%D8%9B%20%D8%B3%D9%86%D8%AA%20%D9%81%D8%B1%D8%A7%D9%85%D9%88%D8%B4%E2%80%8C%D8%B4%D8%AF%D9%87%E2%80%8C%D8%A7%DB%8C%20%DA%A9%D9%87%20%D9%85%DB%8C%E2%80%8C%D8%AA%D9%88%D8%A7%D9%86%D8%AF%20%D8%A7%DB%8C%D8%B1%D8%A7%D9%86%E2%80%8C%D8%B2%D9%85%DB%8C%D9%86%20%D8%B1%D8%A7%20%D9%86%D8%AC%D8%A7%D8%AA%20%D8%AF%D9%87%D8%AF&amp;url=http://www.bbc.com/persian/science/2015/12/151205_l10_nk_kariz_paris_cop21" TargetMode="External"/><Relationship Id="rId12" Type="http://schemas.openxmlformats.org/officeDocument/2006/relationships/hyperlink" Target="http://www.bbc.com/persian/iran/2015/12/151203_cop21_droght_iran_global_warming_nm"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www.facebook.com/dialog/feed?app_id=58567469885&amp;redirect_uri=http://www.bbc.com/persian/science/2015/12/151205_l10_nk_kariz_paris_cop21&amp;link=http://www.bbc.com/persian/science/2015/12/151205_l10_nk_kariz_paris_cop21?SThisFB" TargetMode="External"/><Relationship Id="rId11" Type="http://schemas.openxmlformats.org/officeDocument/2006/relationships/hyperlink" Target="http://www.bbc.com/persian/indepth/cluster_cop21_environment_paris" TargetMode="External"/><Relationship Id="rId5" Type="http://schemas.openxmlformats.org/officeDocument/2006/relationships/hyperlink" Target="mailto:?subject=%D8%A8%D9%87%20%D8%A7%D8%B4%D8%AA%D8%B1%D8%A7%DA%A9%20%DA%AF%D8%B0%D8%A7%D8%B4%D8%AA%D9%87%20%D8%B4%D8%AF%D9%87%20%D8%A7%D8%B2%20%D8%B3%D8%A7%DB%8C%D8%AA%20%D9%81%D8%A7%D8%B1%D8%B3%DB%8C%20%D8%A8%DB%8C%20%D8%A8%DB%8C%20%D8%B3%DB%8C&amp;body=http://www.bbc.com/persian/science/2015/12/151205_l10_nk_kariz_paris_cop21" TargetMode="External"/><Relationship Id="rId10" Type="http://schemas.openxmlformats.org/officeDocument/2006/relationships/hyperlink" Target="http://www.bbc.com/persian/science/2015/12/151205_l10_nk_kariz_paris_cop21#orb-banner" TargetMode="External"/><Relationship Id="rId4" Type="http://schemas.openxmlformats.org/officeDocument/2006/relationships/hyperlink" Target="http://www.bbc.com/persian/institutional/2013/08/000000_about_sharing" TargetMode="External"/><Relationship Id="rId9" Type="http://schemas.openxmlformats.org/officeDocument/2006/relationships/hyperlink" Target="http://balatarin.com/links/submit?phase=2&amp;url=http://www.bbc.com/persian/science/2015/12/151205_l10_nk_kariz_paris_cop21&amp;title=%D8%A7%D8%B2%20%DA%A9%D8%A7%D8%B1%DB%8C%D8%B2%20%D8%AA%D8%A7%20%D9%BE%D8%A7%D8%B1%DB%8C%D8%B3%D8%9B%20%D8%B3%D9%86%D8%AA%20%D9%81%D8%B1%D8%A7%D9%85%D9%88%D8%B4%E2%80%8C%D8%B4%D8%AF%D9%87%E2%80%8C%D8%A7%DB%8C%20%DA%A9%D9%87%20%D9%85%DB%8C%E2%80%8C%D8%AA%D9%88%D8%A7%D9%86%D8%AF%20%D8%A7%DB%8C%D8%B1%D8%A7%D9%86%E2%80%8C%D8%B2%D9%85%DB%8C%D9%86%20%D8%B1%D8%A7%20%D9%86%D8%AC%D8%A7%D8%AA%20%D8%AF%D9%87%D8%AF" TargetMode="External"/><Relationship Id="rId14" Type="http://schemas.openxmlformats.org/officeDocument/2006/relationships/hyperlink" Target="http://www.bbc.com/persian/science/2015/12/151203_cop21_china_global_warming_n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destinationiran.com/water-management-in-ancient-persia.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waterhistory.org/histories/qanat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a:t>
            </a:r>
            <a:r>
              <a:rPr lang="en-US" sz="1200" b="0" i="0" kern="1200" baseline="0" dirty="0" smtClean="0">
                <a:solidFill>
                  <a:schemeClr val="tx1"/>
                </a:solidFill>
                <a:latin typeface="+mn-lt"/>
                <a:ea typeface="+mn-ea"/>
                <a:cs typeface="+mn-cs"/>
              </a:rPr>
              <a:t> large portion of the ancient Iran was located in the dry and hot region which was confronted to the shortage of the water supply. Thus the ancient Iranian engineers started to invent a water supply named </a:t>
            </a:r>
            <a:r>
              <a:rPr lang="en-US" sz="1200" b="0" i="0" kern="1200" baseline="0" dirty="0" err="1" smtClean="0">
                <a:solidFill>
                  <a:schemeClr val="tx1"/>
                </a:solidFill>
                <a:latin typeface="+mn-lt"/>
                <a:ea typeface="+mn-ea"/>
                <a:cs typeface="+mn-cs"/>
              </a:rPr>
              <a:t>Qanat</a:t>
            </a:r>
            <a:r>
              <a:rPr lang="en-US" sz="1200" b="0" i="0" kern="1200" baseline="0" dirty="0" smtClean="0">
                <a:solidFill>
                  <a:schemeClr val="tx1"/>
                </a:solidFill>
                <a:latin typeface="+mn-lt"/>
                <a:ea typeface="+mn-ea"/>
                <a:cs typeface="+mn-cs"/>
              </a:rPr>
              <a:t> which were very substantial in maintaining the population of the human settlement and providing irrigation in those areas. </a:t>
            </a:r>
          </a:p>
          <a:p>
            <a:r>
              <a:rPr lang="en-US" sz="1200" b="0" i="0" kern="1200" baseline="0" dirty="0" smtClean="0">
                <a:solidFill>
                  <a:schemeClr val="tx1"/>
                </a:solidFill>
                <a:latin typeface="+mn-lt"/>
                <a:ea typeface="+mn-ea"/>
                <a:cs typeface="+mn-cs"/>
              </a:rPr>
              <a:t>What was </a:t>
            </a:r>
            <a:r>
              <a:rPr lang="en-US" sz="1200" b="0" i="0" kern="1200" baseline="0" dirty="0" err="1" smtClean="0">
                <a:solidFill>
                  <a:schemeClr val="tx1"/>
                </a:solidFill>
                <a:latin typeface="+mn-lt"/>
                <a:ea typeface="+mn-ea"/>
                <a:cs typeface="+mn-cs"/>
              </a:rPr>
              <a:t>Qanat</a:t>
            </a:r>
            <a:r>
              <a:rPr lang="en-US" sz="1200" b="0" i="0" kern="1200" baseline="0" dirty="0" smtClean="0">
                <a:solidFill>
                  <a:schemeClr val="tx1"/>
                </a:solidFill>
                <a:latin typeface="+mn-lt"/>
                <a:ea typeface="+mn-ea"/>
                <a:cs typeface="+mn-cs"/>
              </a:rPr>
              <a:t>? </a:t>
            </a:r>
          </a:p>
          <a:p>
            <a:r>
              <a:rPr lang="en-US" sz="1200" b="0" i="0" kern="1200" baseline="0" dirty="0" smtClean="0">
                <a:solidFill>
                  <a:schemeClr val="tx1"/>
                </a:solidFill>
                <a:latin typeface="+mn-lt"/>
                <a:ea typeface="+mn-ea"/>
                <a:cs typeface="+mn-cs"/>
              </a:rPr>
              <a:t>“</a:t>
            </a:r>
            <a:r>
              <a:rPr lang="en-US" sz="1200" b="0" i="0" kern="1200" baseline="0" dirty="0" err="1" smtClean="0">
                <a:solidFill>
                  <a:schemeClr val="tx1"/>
                </a:solidFill>
                <a:latin typeface="+mn-lt"/>
                <a:ea typeface="+mn-ea"/>
                <a:cs typeface="+mn-cs"/>
              </a:rPr>
              <a:t>Qant</a:t>
            </a:r>
            <a:r>
              <a:rPr lang="en-US" sz="1200" b="0" i="0" kern="1200" baseline="0" dirty="0" smtClean="0">
                <a:solidFill>
                  <a:schemeClr val="tx1"/>
                </a:solidFill>
                <a:latin typeface="+mn-lt"/>
                <a:ea typeface="+mn-ea"/>
                <a:cs typeface="+mn-cs"/>
              </a:rPr>
              <a:t> was a series of vertical shafts, which were connected by gently sloping tunnels”.  This technology was invented and developed by Persian in the early 1</a:t>
            </a:r>
            <a:r>
              <a:rPr lang="en-US" sz="1200" b="0" i="0" kern="1200" baseline="30000" dirty="0" smtClean="0">
                <a:solidFill>
                  <a:schemeClr val="tx1"/>
                </a:solidFill>
                <a:latin typeface="+mn-lt"/>
                <a:ea typeface="+mn-ea"/>
                <a:cs typeface="+mn-cs"/>
              </a:rPr>
              <a:t>st</a:t>
            </a:r>
            <a:r>
              <a:rPr lang="en-US" sz="1200" b="0" i="0" kern="1200" baseline="0" dirty="0" smtClean="0">
                <a:solidFill>
                  <a:schemeClr val="tx1"/>
                </a:solidFill>
                <a:latin typeface="+mn-lt"/>
                <a:ea typeface="+mn-ea"/>
                <a:cs typeface="+mn-cs"/>
              </a:rPr>
              <a:t> millennium BC and then spread to the other parts of the world from east to the west. </a:t>
            </a:r>
          </a:p>
          <a:p>
            <a:endParaRPr lang="en-US" sz="1200" b="0" i="0" kern="1200" baseline="0" dirty="0" smtClean="0">
              <a:solidFill>
                <a:schemeClr val="tx1"/>
              </a:solidFill>
              <a:latin typeface="+mn-lt"/>
              <a:ea typeface="+mn-ea"/>
              <a:cs typeface="+mn-cs"/>
            </a:endParaRPr>
          </a:p>
          <a:p>
            <a:r>
              <a:rPr lang="en-US" dirty="0" smtClean="0">
                <a:hlinkClick r:id="rId3"/>
              </a:rPr>
              <a:t>http://en.wikipedia.org/wiki/Qanat</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20A2337-F334-496D-989C-6BEBDA76520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0A2337-F334-496D-989C-6BEBDA765206}"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image shows the construction of the </a:t>
            </a:r>
            <a:r>
              <a:rPr lang="en-US" baseline="0" dirty="0" err="1" smtClean="0"/>
              <a:t>Qanat</a:t>
            </a:r>
            <a:r>
              <a:rPr lang="en-US" baseline="0" dirty="0" smtClean="0"/>
              <a:t> by using reinforcing rings(?)</a:t>
            </a:r>
            <a:endParaRPr lang="en-US" dirty="0"/>
          </a:p>
        </p:txBody>
      </p:sp>
      <p:sp>
        <p:nvSpPr>
          <p:cNvPr id="4" name="Slide Number Placeholder 3"/>
          <p:cNvSpPr>
            <a:spLocks noGrp="1"/>
          </p:cNvSpPr>
          <p:nvPr>
            <p:ph type="sldNum" sz="quarter" idx="10"/>
          </p:nvPr>
        </p:nvSpPr>
        <p:spPr/>
        <p:txBody>
          <a:bodyPr/>
          <a:lstStyle/>
          <a:p>
            <a:fld id="{020A2337-F334-496D-989C-6BEBDA765206}"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latin typeface="+mn-lt"/>
                <a:ea typeface="+mn-ea"/>
                <a:cs typeface="+mn-cs"/>
                <a:hlinkClick r:id="rId3"/>
              </a:rPr>
              <a:t>http://www.waterhistory.org/histories/qanats/</a:t>
            </a:r>
            <a:endParaRPr lang="en-US" dirty="0"/>
          </a:p>
        </p:txBody>
      </p:sp>
      <p:sp>
        <p:nvSpPr>
          <p:cNvPr id="4" name="Slide Number Placeholder 3"/>
          <p:cNvSpPr>
            <a:spLocks noGrp="1"/>
          </p:cNvSpPr>
          <p:nvPr>
            <p:ph type="sldNum" sz="quarter" idx="10"/>
          </p:nvPr>
        </p:nvSpPr>
        <p:spPr/>
        <p:txBody>
          <a:bodyPr/>
          <a:lstStyle/>
          <a:p>
            <a:fld id="{020A2337-F334-496D-989C-6BEBDA765206}"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way by </a:t>
            </a:r>
            <a:r>
              <a:rPr lang="en-US" baseline="0" dirty="0" err="1" smtClean="0"/>
              <a:t>Qanat</a:t>
            </a:r>
            <a:r>
              <a:rPr lang="en-US" baseline="0" dirty="0" smtClean="0"/>
              <a:t> desert became garden!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hlinkClick r:id="rId3"/>
              </a:rPr>
              <a:t>http://www.waterhistory.org/histories/qanats/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20A2337-F334-496D-989C-6BEBDA765206}"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other structure which was invented with ancient Persian</a:t>
            </a:r>
            <a:r>
              <a:rPr lang="en-US" baseline="0" dirty="0" smtClean="0"/>
              <a:t> and I am going to introduce it today to you was </a:t>
            </a:r>
            <a:r>
              <a:rPr lang="en-US" baseline="0" dirty="0" err="1" smtClean="0"/>
              <a:t>Aba</a:t>
            </a:r>
            <a:r>
              <a:rPr lang="en-US" baseline="0" dirty="0" smtClean="0"/>
              <a:t> </a:t>
            </a:r>
            <a:r>
              <a:rPr lang="en-US" baseline="0" dirty="0" err="1" smtClean="0"/>
              <a:t>Anbar</a:t>
            </a:r>
            <a:r>
              <a:rPr lang="en-US" baseline="0" dirty="0" smtClean="0"/>
              <a:t> or water reservoir. </a:t>
            </a:r>
          </a:p>
          <a:p>
            <a:r>
              <a:rPr lang="en-US" dirty="0" err="1" smtClean="0"/>
              <a:t>Ab</a:t>
            </a:r>
            <a:r>
              <a:rPr lang="en-US" dirty="0" smtClean="0"/>
              <a:t> </a:t>
            </a:r>
            <a:r>
              <a:rPr lang="en-US" dirty="0" err="1" smtClean="0"/>
              <a:t>Anbar</a:t>
            </a:r>
            <a:r>
              <a:rPr lang="en-US" dirty="0" smtClean="0"/>
              <a:t> was</a:t>
            </a:r>
            <a:r>
              <a:rPr lang="en-US" baseline="0" dirty="0" smtClean="0"/>
              <a:t> a traditional drinking water reservoir invented by ancient Persian.</a:t>
            </a:r>
          </a:p>
          <a:p>
            <a:r>
              <a:rPr lang="en-US" baseline="0" dirty="0" smtClean="0"/>
              <a:t>How was the structure of an </a:t>
            </a:r>
            <a:r>
              <a:rPr lang="en-US" baseline="0" dirty="0" err="1" smtClean="0"/>
              <a:t>Ab</a:t>
            </a:r>
            <a:r>
              <a:rPr lang="en-US" baseline="0" dirty="0" smtClean="0"/>
              <a:t> </a:t>
            </a:r>
            <a:r>
              <a:rPr lang="en-US" baseline="0" dirty="0" err="1" smtClean="0"/>
              <a:t>Anbar</a:t>
            </a:r>
            <a:r>
              <a:rPr lang="en-US" baseline="0" dirty="0" smtClean="0"/>
              <a:t>?</a:t>
            </a:r>
          </a:p>
          <a:p>
            <a:r>
              <a:rPr lang="en-US" baseline="0" dirty="0" err="1" smtClean="0"/>
              <a:t>Ab</a:t>
            </a:r>
            <a:r>
              <a:rPr lang="en-US" baseline="0" dirty="0" smtClean="0"/>
              <a:t> </a:t>
            </a:r>
            <a:r>
              <a:rPr lang="en-US" baseline="0" dirty="0" err="1" smtClean="0"/>
              <a:t>Anbar</a:t>
            </a:r>
            <a:r>
              <a:rPr lang="en-US" baseline="0" dirty="0" smtClean="0"/>
              <a:t> had a water storage tank which were built under the ground. The plan of the underground space was rectangular or circular with a dome capped the tank above the ground level. The combination of the underground space and a dome caused the structure to be resistant to the earthquake. The structure of the rectangular space with a dome was much more harder than the cylindrical one, but covering the cylindrical space was easier and also it was more hygienic for the water supply due to the absence of any corner.  </a:t>
            </a:r>
          </a:p>
          <a:p>
            <a:r>
              <a:rPr lang="en-US" baseline="0" dirty="0" smtClean="0"/>
              <a:t>These two images show the structure of an </a:t>
            </a:r>
            <a:r>
              <a:rPr lang="en-US" baseline="0" dirty="0" err="1" smtClean="0"/>
              <a:t>Ab</a:t>
            </a:r>
            <a:r>
              <a:rPr lang="en-US" baseline="0" dirty="0" smtClean="0"/>
              <a:t> </a:t>
            </a:r>
            <a:r>
              <a:rPr lang="en-US" baseline="0" dirty="0" err="1" smtClean="0"/>
              <a:t>Anbar</a:t>
            </a:r>
            <a:r>
              <a:rPr lang="en-US" baseline="0" dirty="0" smtClean="0"/>
              <a:t> from outside. </a:t>
            </a:r>
          </a:p>
          <a:p>
            <a:r>
              <a:rPr lang="en-US" baseline="0" dirty="0" smtClean="0"/>
              <a:t>As you see in the image </a:t>
            </a:r>
            <a:r>
              <a:rPr lang="en-US" baseline="0" dirty="0" err="1" smtClean="0"/>
              <a:t>Ab</a:t>
            </a:r>
            <a:r>
              <a:rPr lang="en-US" baseline="0" dirty="0" smtClean="0"/>
              <a:t> </a:t>
            </a:r>
            <a:r>
              <a:rPr lang="en-US" baseline="0" dirty="0" err="1" smtClean="0"/>
              <a:t>Anbar</a:t>
            </a:r>
            <a:r>
              <a:rPr lang="en-US" baseline="0" dirty="0" smtClean="0"/>
              <a:t> structure was along or combined with a wind catcher. Wind catcher helped the water supply became cool. Wind catcher created pressure gradient which helped the hot air to rise while the cold weather stayed. The heat resistant material also cause the inside of the water reservoir become cool like the inside of a cave.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020A2337-F334-496D-989C-6BEBDA765206}"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general</a:t>
            </a:r>
            <a:r>
              <a:rPr lang="en-US" baseline="0" dirty="0" smtClean="0"/>
              <a:t> the structure of a water reservoir was constructed of a dome which covered a rectangular or cylindrical space. It also had one or two or more wind catchers. It had two openings or </a:t>
            </a:r>
            <a:r>
              <a:rPr lang="en-US" baseline="0" dirty="0" err="1" smtClean="0"/>
              <a:t>Sar</a:t>
            </a:r>
            <a:r>
              <a:rPr lang="en-US" baseline="0" dirty="0" smtClean="0"/>
              <a:t> Dar. It had two staircases with platforms for ascending or descending from the stair cases for pedestrians to take rest. I will explain this structure more in detail in the next slides.  </a:t>
            </a:r>
            <a:endParaRPr lang="en-US" dirty="0"/>
          </a:p>
        </p:txBody>
      </p:sp>
      <p:sp>
        <p:nvSpPr>
          <p:cNvPr id="4" name="Slide Number Placeholder 3"/>
          <p:cNvSpPr>
            <a:spLocks noGrp="1"/>
          </p:cNvSpPr>
          <p:nvPr>
            <p:ph type="sldNum" sz="quarter" idx="10"/>
          </p:nvPr>
        </p:nvSpPr>
        <p:spPr/>
        <p:txBody>
          <a:bodyPr/>
          <a:lstStyle/>
          <a:p>
            <a:fld id="{020A2337-F334-496D-989C-6BEBDA765206}" type="slidenum">
              <a:rPr lang="en-US" smtClean="0"/>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dirty="0" smtClean="0">
                <a:solidFill>
                  <a:srgbClr val="FFC000"/>
                </a:solidFill>
              </a:rPr>
              <a:t>Qantas &amp; wind</a:t>
            </a:r>
            <a:r>
              <a:rPr lang="en-US" sz="1200" b="0" baseline="0" dirty="0" smtClean="0">
                <a:solidFill>
                  <a:srgbClr val="FFC000"/>
                </a:solidFill>
              </a:rPr>
              <a:t> catcher also works together. In this kind of design, the open side of the tower faces away from the wind and the directional ports also were designed at the top.  All of these ports were closed and the one facing away from the wind was open. As the result because of the </a:t>
            </a:r>
            <a:r>
              <a:rPr lang="en-US" sz="1200" b="0" baseline="0" dirty="0" err="1" smtClean="0">
                <a:solidFill>
                  <a:srgbClr val="FFC000"/>
                </a:solidFill>
              </a:rPr>
              <a:t>Coanda</a:t>
            </a:r>
            <a:r>
              <a:rPr lang="en-US" sz="1200" b="0" baseline="0" dirty="0" smtClean="0">
                <a:solidFill>
                  <a:srgbClr val="FFC000"/>
                </a:solidFill>
              </a:rPr>
              <a:t> effect the air was drawn upward. </a:t>
            </a:r>
          </a:p>
          <a:p>
            <a:r>
              <a:rPr lang="en-US" sz="1200" b="0" i="0" kern="1200" dirty="0" smtClean="0">
                <a:solidFill>
                  <a:schemeClr val="tx1"/>
                </a:solidFill>
                <a:latin typeface="+mn-lt"/>
                <a:ea typeface="+mn-ea"/>
                <a:cs typeface="+mn-cs"/>
              </a:rPr>
              <a:t>“By closing all but the one facing away from the incoming wind, air is drawn upwards using the </a:t>
            </a:r>
            <a:r>
              <a:rPr lang="en-US" sz="1200" b="0" i="0" u="none" strike="noStrike" kern="1200" dirty="0" err="1" smtClean="0">
                <a:solidFill>
                  <a:schemeClr val="tx1"/>
                </a:solidFill>
                <a:latin typeface="+mn-lt"/>
                <a:ea typeface="+mn-ea"/>
                <a:cs typeface="+mn-cs"/>
              </a:rPr>
              <a:t>Coandă</a:t>
            </a:r>
            <a:r>
              <a:rPr lang="en-US" sz="1200" b="0" i="0" u="none" strike="noStrike" kern="1200" dirty="0" smtClean="0">
                <a:solidFill>
                  <a:schemeClr val="tx1"/>
                </a:solidFill>
                <a:latin typeface="+mn-lt"/>
                <a:ea typeface="+mn-ea"/>
                <a:cs typeface="+mn-cs"/>
              </a:rPr>
              <a:t> effect</a:t>
            </a:r>
            <a:r>
              <a:rPr lang="en-US" sz="1200" b="0" i="0" kern="1200" dirty="0" smtClean="0">
                <a:solidFill>
                  <a:schemeClr val="tx1"/>
                </a:solidFill>
                <a:latin typeface="+mn-lt"/>
                <a:ea typeface="+mn-ea"/>
                <a:cs typeface="+mn-cs"/>
              </a:rPr>
              <a:t>, similar to how opening the one facing towards the wind would pull air down into the shaft”.</a:t>
            </a:r>
            <a:endParaRPr lang="en-US" b="0" dirty="0" smtClean="0">
              <a:hlinkClick r:id="rId3"/>
            </a:endParaRPr>
          </a:p>
          <a:p>
            <a:endParaRPr lang="en-US" dirty="0" smtClean="0">
              <a:hlinkClick r:id="rId3"/>
            </a:endParaRPr>
          </a:p>
          <a:p>
            <a:r>
              <a:rPr lang="en-US" sz="1200" b="0" i="0" kern="1200" dirty="0" smtClean="0">
                <a:solidFill>
                  <a:schemeClr val="tx1"/>
                </a:solidFill>
                <a:latin typeface="+mn-lt"/>
                <a:ea typeface="+mn-ea"/>
                <a:cs typeface="+mn-cs"/>
              </a:rPr>
              <a:t>“The </a:t>
            </a:r>
            <a:r>
              <a:rPr lang="en-US" sz="1200" b="1" i="0" kern="1200" dirty="0" err="1" smtClean="0">
                <a:solidFill>
                  <a:schemeClr val="tx1"/>
                </a:solidFill>
                <a:latin typeface="+mn-lt"/>
                <a:ea typeface="+mn-ea"/>
                <a:cs typeface="+mn-cs"/>
              </a:rPr>
              <a:t>Coandă</a:t>
            </a:r>
            <a:r>
              <a:rPr lang="en-US" sz="1200" b="1" i="0" kern="1200" dirty="0" smtClean="0">
                <a:solidFill>
                  <a:schemeClr val="tx1"/>
                </a:solidFill>
                <a:latin typeface="+mn-lt"/>
                <a:ea typeface="+mn-ea"/>
                <a:cs typeface="+mn-cs"/>
              </a:rPr>
              <a:t> effect</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4" tooltip="Help:IPA for English"/>
              </a:rPr>
              <a:t>/ˈ</a:t>
            </a:r>
            <a:r>
              <a:rPr lang="en-US" sz="1200" b="0" i="0" u="none" strike="noStrike" kern="1200" dirty="0" err="1" smtClean="0">
                <a:solidFill>
                  <a:schemeClr val="tx1"/>
                </a:solidFill>
                <a:latin typeface="+mn-lt"/>
                <a:ea typeface="+mn-ea"/>
                <a:cs typeface="+mn-cs"/>
                <a:hlinkClick r:id="rId4" tooltip="Help:IPA for English"/>
              </a:rPr>
              <a:t>kwɑːndə</a:t>
            </a:r>
            <a:r>
              <a:rPr lang="en-US" sz="1200" b="0" i="0" u="none" strike="noStrike" kern="1200" dirty="0" smtClean="0">
                <a:solidFill>
                  <a:schemeClr val="tx1"/>
                </a:solidFill>
                <a:latin typeface="+mn-lt"/>
                <a:ea typeface="+mn-ea"/>
                <a:cs typeface="+mn-cs"/>
                <a:hlinkClick r:id="rId4" tooltip="Help:IPA for English"/>
              </a:rPr>
              <a:t>/</a:t>
            </a:r>
            <a:r>
              <a:rPr lang="en-US" sz="1200" b="0" i="0" kern="1200" dirty="0" smtClean="0">
                <a:solidFill>
                  <a:schemeClr val="tx1"/>
                </a:solidFill>
                <a:latin typeface="+mn-lt"/>
                <a:ea typeface="+mn-ea"/>
                <a:cs typeface="+mn-cs"/>
              </a:rPr>
              <a:t> is the tendency of a </a:t>
            </a:r>
            <a:r>
              <a:rPr lang="en-US" sz="1200" b="0" i="0" u="none" strike="noStrike" kern="1200" dirty="0" smtClean="0">
                <a:solidFill>
                  <a:schemeClr val="tx1"/>
                </a:solidFill>
                <a:latin typeface="+mn-lt"/>
                <a:ea typeface="+mn-ea"/>
                <a:cs typeface="+mn-cs"/>
                <a:hlinkClick r:id="rId5" tooltip="Fluid"/>
              </a:rPr>
              <a:t>fluid</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6" tooltip="Jet (fluid)"/>
              </a:rPr>
              <a:t>jet</a:t>
            </a:r>
            <a:r>
              <a:rPr lang="en-US" sz="1200" b="0" i="0" kern="1200" dirty="0" smtClean="0">
                <a:solidFill>
                  <a:schemeClr val="tx1"/>
                </a:solidFill>
                <a:latin typeface="+mn-lt"/>
                <a:ea typeface="+mn-ea"/>
                <a:cs typeface="+mn-cs"/>
              </a:rPr>
              <a:t> to be attracted to a nearby surface</a:t>
            </a:r>
            <a:r>
              <a:rPr lang="en-US" sz="1200" b="0" i="0" kern="1200" dirty="0" smtClean="0">
                <a:solidFill>
                  <a:schemeClr val="tx1"/>
                </a:solidFill>
                <a:latin typeface="+mn-lt"/>
                <a:ea typeface="+mn-ea"/>
                <a:cs typeface="+mn-cs"/>
                <a:hlinkClick r:id="rId3"/>
              </a:rPr>
              <a:t>” </a:t>
            </a:r>
          </a:p>
          <a:p>
            <a:endParaRPr lang="en-US" sz="1200" b="0" i="0" kern="1200" dirty="0" smtClean="0">
              <a:solidFill>
                <a:schemeClr val="tx1"/>
              </a:solidFill>
              <a:latin typeface="+mn-lt"/>
              <a:ea typeface="+mn-ea"/>
              <a:cs typeface="+mn-cs"/>
              <a:hlinkClick r:id="rId3"/>
            </a:endParaRPr>
          </a:p>
          <a:p>
            <a:r>
              <a:rPr lang="en-US" sz="1200" b="0" baseline="0" dirty="0" smtClean="0">
                <a:solidFill>
                  <a:srgbClr val="FFC000"/>
                </a:solidFill>
              </a:rPr>
              <a:t>Since there is a pressure difference on one side of the building thus the hot air was draw down into the other side o the building. This hot air contacted both the cold earth since it was several meters underground, and also the cool water. Then this hot water got cool and again due to the </a:t>
            </a:r>
            <a:r>
              <a:rPr lang="en-US" sz="1200" b="0" baseline="0" dirty="0" err="1" smtClean="0">
                <a:solidFill>
                  <a:srgbClr val="FFC000"/>
                </a:solidFill>
              </a:rPr>
              <a:t>Coando</a:t>
            </a:r>
            <a:r>
              <a:rPr lang="en-US" sz="1200" b="0" baseline="0" dirty="0" smtClean="0">
                <a:solidFill>
                  <a:srgbClr val="FFC000"/>
                </a:solidFill>
              </a:rPr>
              <a:t> effects it transfer</a:t>
            </a:r>
            <a:r>
              <a:rPr lang="en-US" sz="1200" b="0" baseline="0" dirty="0" smtClean="0">
                <a:solidFill>
                  <a:srgbClr val="FFC000"/>
                </a:solidFill>
                <a:hlinkClick r:id="rId3"/>
              </a:rPr>
              <a:t>r</a:t>
            </a:r>
            <a:r>
              <a:rPr lang="en-US" sz="1200" b="0" baseline="0" dirty="0" smtClean="0">
                <a:solidFill>
                  <a:srgbClr val="FFC000"/>
                </a:solidFill>
              </a:rPr>
              <a:t>ed and went up, inside the building and had its cooling effects. </a:t>
            </a:r>
            <a:endParaRPr lang="en-US" sz="1200" b="0" i="0" kern="1200" dirty="0" smtClean="0">
              <a:solidFill>
                <a:schemeClr val="tx1"/>
              </a:solidFill>
              <a:latin typeface="+mn-lt"/>
              <a:ea typeface="+mn-ea"/>
              <a:cs typeface="+mn-cs"/>
              <a:hlinkClick r:id="rId3"/>
            </a:endParaRPr>
          </a:p>
          <a:p>
            <a:r>
              <a:rPr lang="en-US" dirty="0" smtClean="0">
                <a:hlinkClick r:id="rId7"/>
              </a:rPr>
              <a:t>http://www.solaripedia.com/13/205/2092/wind_tower_qanat_illustration.html</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8"/>
              </a:rPr>
              <a:t>http://en.wikipedia.org/wiki/Coand%C4%83_effect</a:t>
            </a:r>
            <a:endParaRPr lang="en-US" dirty="0" smtClean="0"/>
          </a:p>
          <a:p>
            <a:endParaRPr lang="en-US" dirty="0"/>
          </a:p>
        </p:txBody>
      </p:sp>
      <p:sp>
        <p:nvSpPr>
          <p:cNvPr id="4" name="Slide Number Placeholder 3"/>
          <p:cNvSpPr>
            <a:spLocks noGrp="1"/>
          </p:cNvSpPr>
          <p:nvPr>
            <p:ph type="sldNum" sz="quarter" idx="10"/>
          </p:nvPr>
        </p:nvSpPr>
        <p:spPr/>
        <p:txBody>
          <a:bodyPr/>
          <a:lstStyle/>
          <a:p>
            <a:fld id="{020A2337-F334-496D-989C-6BEBDA765206}" type="slidenum">
              <a:rPr lang="en-US" smtClean="0"/>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err="1" smtClean="0">
                <a:solidFill>
                  <a:schemeClr val="tx1"/>
                </a:solidFill>
                <a:latin typeface="+mn-lt"/>
                <a:ea typeface="+mn-ea"/>
                <a:cs typeface="+mn-cs"/>
              </a:rPr>
              <a:t>Windcatchers</a:t>
            </a:r>
            <a:r>
              <a:rPr lang="en-US" sz="1200" b="0" i="0" kern="1200" dirty="0" smtClean="0">
                <a:solidFill>
                  <a:schemeClr val="tx1"/>
                </a:solidFill>
                <a:latin typeface="+mn-lt"/>
                <a:ea typeface="+mn-ea"/>
                <a:cs typeface="+mn-cs"/>
              </a:rPr>
              <a:t> come in various designs, such as the </a:t>
            </a:r>
            <a:r>
              <a:rPr lang="en-US" sz="1200" b="0" i="0" kern="1200" dirty="0" err="1" smtClean="0">
                <a:solidFill>
                  <a:schemeClr val="tx1"/>
                </a:solidFill>
                <a:latin typeface="+mn-lt"/>
                <a:ea typeface="+mn-ea"/>
                <a:cs typeface="+mn-cs"/>
              </a:rPr>
              <a:t>uni</a:t>
            </a:r>
            <a:r>
              <a:rPr lang="en-US" sz="1200" b="0" i="0" kern="1200" smtClean="0">
                <a:solidFill>
                  <a:schemeClr val="tx1"/>
                </a:solidFill>
                <a:latin typeface="+mn-lt"/>
                <a:ea typeface="+mn-ea"/>
                <a:cs typeface="+mn-cs"/>
              </a:rPr>
              <a:t>-directional, bi-directional, and multi-directional.</a:t>
            </a:r>
            <a:endParaRPr lang="en-US" sz="1200" b="0" baseline="0" dirty="0" smtClean="0">
              <a:solidFill>
                <a:srgbClr val="FFC000"/>
              </a:solidFill>
            </a:endParaRPr>
          </a:p>
          <a:p>
            <a:endParaRPr lang="en-US" sz="1200" b="0" baseline="0" dirty="0" smtClean="0">
              <a:solidFill>
                <a:srgbClr val="FFC000"/>
              </a:solidFill>
            </a:endParaRPr>
          </a:p>
          <a:p>
            <a:endParaRPr lang="en-US" sz="1200" b="0" baseline="0" dirty="0" smtClean="0">
              <a:solidFill>
                <a:srgbClr val="FFC000"/>
              </a:solidFill>
            </a:endParaRPr>
          </a:p>
          <a:p>
            <a:r>
              <a:rPr lang="en-US" sz="1200" b="0" baseline="0" dirty="0" smtClean="0">
                <a:solidFill>
                  <a:srgbClr val="FFC000"/>
                </a:solidFill>
              </a:rPr>
              <a:t>However In this image the two sides of the tower are open ( I am not sure whets the difference of the tow kind of design? ) You see the pool in this image. It did fasten the cooling time perhaps, instead of using directly form underground water. </a:t>
            </a:r>
            <a:endParaRPr lang="en-US" dirty="0" smtClean="0">
              <a:hlinkClick r:id="rId3"/>
            </a:endParaRPr>
          </a:p>
          <a:p>
            <a:endParaRPr lang="en-US" dirty="0" smtClean="0">
              <a:hlinkClick r:id="rId3"/>
            </a:endParaRPr>
          </a:p>
          <a:p>
            <a:endParaRPr lang="en-US" dirty="0" smtClean="0">
              <a:hlinkClick r:id="rId3"/>
            </a:endParaRPr>
          </a:p>
          <a:p>
            <a:r>
              <a:rPr lang="en-US" dirty="0" smtClean="0">
                <a:hlinkClick r:id="rId3"/>
              </a:rPr>
              <a:t>http://cooling-towers.blogspot.com/2011/11/windcatcher-and-qanat-used-for-cooling.html</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20A2337-F334-496D-989C-6BEBDA765206}" type="slidenum">
              <a:rPr lang="en-US" smtClean="0"/>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were different kind of the design and it did depend to the situation. As you see in this image the tower was design without having the pool but using directly form the underground water </a:t>
            </a:r>
            <a:r>
              <a:rPr lang="en-US" baseline="0" dirty="0" err="1" smtClean="0"/>
              <a:t>Qanat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20A2337-F334-496D-989C-6BEBDA765206}" type="slidenum">
              <a:rPr lang="en-US" smtClean="0"/>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Moidern</a:t>
            </a:r>
            <a:r>
              <a:rPr lang="en-US" dirty="0" smtClean="0"/>
              <a:t> wind </a:t>
            </a:r>
            <a:r>
              <a:rPr lang="en-US" dirty="0" err="1" smtClean="0"/>
              <a:t>cathcehr</a:t>
            </a:r>
            <a:endParaRPr lang="en-US" dirty="0"/>
          </a:p>
        </p:txBody>
      </p:sp>
      <p:sp>
        <p:nvSpPr>
          <p:cNvPr id="4" name="Slide Number Placeholder 3"/>
          <p:cNvSpPr>
            <a:spLocks noGrp="1"/>
          </p:cNvSpPr>
          <p:nvPr>
            <p:ph type="sldNum" sz="quarter" idx="10"/>
          </p:nvPr>
        </p:nvSpPr>
        <p:spPr/>
        <p:txBody>
          <a:bodyPr/>
          <a:lstStyle/>
          <a:p>
            <a:fld id="{020A2337-F334-496D-989C-6BEBDA765206}"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Qanat</a:t>
            </a:r>
            <a:r>
              <a:rPr lang="en-US" baseline="0" dirty="0" smtClean="0"/>
              <a:t> was a series of underground wells which were connected together. They created an underground water channel for delivering the water from the water table to the areas which were far away from those water sources. It had a mother well and contains some other vertical access shafts which provided access to the water table for irrigating the irrigated areas, the greet part of the image.  </a:t>
            </a:r>
            <a:endParaRPr lang="en-US" dirty="0"/>
          </a:p>
        </p:txBody>
      </p:sp>
      <p:sp>
        <p:nvSpPr>
          <p:cNvPr id="4" name="Slide Number Placeholder 3"/>
          <p:cNvSpPr>
            <a:spLocks noGrp="1"/>
          </p:cNvSpPr>
          <p:nvPr>
            <p:ph type="sldNum" sz="quarter" idx="10"/>
          </p:nvPr>
        </p:nvSpPr>
        <p:spPr/>
        <p:txBody>
          <a:bodyPr/>
          <a:lstStyle/>
          <a:p>
            <a:fld id="{020A2337-F334-496D-989C-6BEBDA76520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sz="1200" b="1" dirty="0" smtClean="0">
              <a:latin typeface="Arial" pitchFamily="34" charset="0"/>
              <a:cs typeface="Arial" pitchFamily="34" charset="0"/>
            </a:endParaRPr>
          </a:p>
          <a:p>
            <a:r>
              <a:rPr lang="en-US" sz="1200" b="0" dirty="0" smtClean="0">
                <a:latin typeface="Arial" pitchFamily="34" charset="0"/>
                <a:cs typeface="Arial" pitchFamily="34" charset="0"/>
              </a:rPr>
              <a:t>And</a:t>
            </a:r>
            <a:r>
              <a:rPr lang="en-US" sz="1200" b="0" baseline="0" dirty="0" smtClean="0">
                <a:latin typeface="Arial" pitchFamily="34" charset="0"/>
                <a:cs typeface="Arial" pitchFamily="34" charset="0"/>
              </a:rPr>
              <a:t> again what was the advantages of the wind catcher for the </a:t>
            </a:r>
            <a:r>
              <a:rPr lang="en-US" sz="1200" b="0" baseline="0" dirty="0" err="1" smtClean="0">
                <a:latin typeface="Arial" pitchFamily="34" charset="0"/>
                <a:cs typeface="Arial" pitchFamily="34" charset="0"/>
              </a:rPr>
              <a:t>ab</a:t>
            </a:r>
            <a:r>
              <a:rPr lang="en-US" sz="1200" b="0" baseline="0" dirty="0" smtClean="0">
                <a:latin typeface="Arial" pitchFamily="34" charset="0"/>
                <a:cs typeface="Arial" pitchFamily="34" charset="0"/>
              </a:rPr>
              <a:t> </a:t>
            </a:r>
            <a:r>
              <a:rPr lang="en-US" sz="1200" b="0" baseline="0" dirty="0" err="1" smtClean="0">
                <a:latin typeface="Arial" pitchFamily="34" charset="0"/>
                <a:cs typeface="Arial" pitchFamily="34" charset="0"/>
              </a:rPr>
              <a:t>anbar</a:t>
            </a:r>
            <a:r>
              <a:rPr lang="en-US" sz="1200" b="0" baseline="0" dirty="0" smtClean="0">
                <a:latin typeface="Arial" pitchFamily="34" charset="0"/>
                <a:cs typeface="Arial" pitchFamily="34" charset="0"/>
              </a:rPr>
              <a:t>? Wind catcher exposed the </a:t>
            </a:r>
            <a:r>
              <a:rPr lang="en-US" sz="1200" b="0" baseline="0" dirty="0" err="1" smtClean="0">
                <a:latin typeface="Arial" pitchFamily="34" charset="0"/>
                <a:cs typeface="Arial" pitchFamily="34" charset="0"/>
              </a:rPr>
              <a:t>ab</a:t>
            </a:r>
            <a:r>
              <a:rPr lang="en-US" sz="1200" b="0" baseline="0" dirty="0" smtClean="0">
                <a:latin typeface="Arial" pitchFamily="34" charset="0"/>
                <a:cs typeface="Arial" pitchFamily="34" charset="0"/>
              </a:rPr>
              <a:t> </a:t>
            </a:r>
            <a:r>
              <a:rPr lang="en-US" sz="1200" b="0" baseline="0" dirty="0" err="1" smtClean="0">
                <a:latin typeface="Arial" pitchFamily="34" charset="0"/>
                <a:cs typeface="Arial" pitchFamily="34" charset="0"/>
              </a:rPr>
              <a:t>anbar</a:t>
            </a:r>
            <a:r>
              <a:rPr lang="en-US" sz="1200" b="0" baseline="0" dirty="0" smtClean="0">
                <a:latin typeface="Arial" pitchFamily="34" charset="0"/>
                <a:cs typeface="Arial" pitchFamily="34" charset="0"/>
              </a:rPr>
              <a:t> to the fresh air. And also they were openings for the light. </a:t>
            </a:r>
            <a:endParaRPr lang="en-US" b="0" dirty="0" smtClean="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http://www.destinationiran.com/water-management-in-ancient-persia.htm</a:t>
            </a:r>
            <a:endParaRPr lang="en-US" dirty="0" smtClean="0"/>
          </a:p>
          <a:p>
            <a:endParaRPr lang="en-US" dirty="0"/>
          </a:p>
        </p:txBody>
      </p:sp>
      <p:sp>
        <p:nvSpPr>
          <p:cNvPr id="4" name="Slide Number Placeholder 3"/>
          <p:cNvSpPr>
            <a:spLocks noGrp="1"/>
          </p:cNvSpPr>
          <p:nvPr>
            <p:ph type="sldNum" sz="quarter" idx="10"/>
          </p:nvPr>
        </p:nvSpPr>
        <p:spPr/>
        <p:txBody>
          <a:bodyPr/>
          <a:lstStyle/>
          <a:p>
            <a:fld id="{020A2337-F334-496D-989C-6BEBDA765206}" type="slidenum">
              <a:rPr lang="en-US" smtClean="0"/>
              <a:pPr/>
              <a:t>29</a:t>
            </a:fld>
            <a:endParaRPr lang="en-US"/>
          </a:p>
        </p:txBody>
      </p:sp>
    </p:spTree>
    <p:extLst>
      <p:ext uri="{BB962C8B-B14F-4D97-AF65-F5344CB8AC3E}">
        <p14:creationId xmlns:p14="http://schemas.microsoft.com/office/powerpoint/2010/main" val="1338891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you see the</a:t>
            </a:r>
            <a:r>
              <a:rPr lang="en-US" baseline="0" dirty="0" smtClean="0"/>
              <a:t> plan and the section of an </a:t>
            </a:r>
            <a:r>
              <a:rPr lang="en-US" baseline="0" dirty="0" err="1" smtClean="0"/>
              <a:t>ab</a:t>
            </a:r>
            <a:r>
              <a:rPr lang="en-US" baseline="0" dirty="0" smtClean="0"/>
              <a:t> </a:t>
            </a:r>
            <a:r>
              <a:rPr lang="en-US" baseline="0" dirty="0" err="1" smtClean="0"/>
              <a:t>anbar</a:t>
            </a:r>
            <a:r>
              <a:rPr lang="en-US" baseline="0" dirty="0" smtClean="0"/>
              <a:t>. </a:t>
            </a:r>
          </a:p>
          <a:p>
            <a:r>
              <a:rPr lang="en-US" dirty="0" smtClean="0"/>
              <a:t>To have access to the water supply, there were two openings</a:t>
            </a:r>
            <a:r>
              <a:rPr lang="en-US" baseline="0" dirty="0" smtClean="0"/>
              <a:t> with two staircases which led to the water faucets. You see these opening at the right and the left sides of each image. At the beginning and the end of the staircases there were platforms built for pedestrians to take rest after ascending or after descending. </a:t>
            </a:r>
          </a:p>
          <a:p>
            <a:r>
              <a:rPr lang="en-US" baseline="0" dirty="0" smtClean="0"/>
              <a:t>As you see these dome ceiling </a:t>
            </a:r>
            <a:r>
              <a:rPr lang="en-US" baseline="0" dirty="0" err="1" smtClean="0"/>
              <a:t>ab</a:t>
            </a:r>
            <a:r>
              <a:rPr lang="en-US" baseline="0" dirty="0" smtClean="0"/>
              <a:t> </a:t>
            </a:r>
            <a:r>
              <a:rPr lang="en-US" baseline="0" dirty="0" err="1" smtClean="0"/>
              <a:t>anbar</a:t>
            </a:r>
            <a:r>
              <a:rPr lang="en-US" baseline="0" dirty="0" smtClean="0"/>
              <a:t> has 4 wind catchers. The openings of the water reservoir are at the left and right side if the image. Each opening are connected via a staircase to the water storage. I contains some platforms on the way of the staircases. The inside space in this </a:t>
            </a:r>
            <a:r>
              <a:rPr lang="en-US" baseline="0" dirty="0" err="1" smtClean="0"/>
              <a:t>ab</a:t>
            </a:r>
            <a:r>
              <a:rPr lang="en-US" baseline="0" dirty="0" smtClean="0"/>
              <a:t> </a:t>
            </a:r>
            <a:r>
              <a:rPr lang="en-US" baseline="0" dirty="0" err="1" smtClean="0"/>
              <a:t>anbar</a:t>
            </a:r>
            <a:r>
              <a:rPr lang="en-US" baseline="0" dirty="0" smtClean="0"/>
              <a:t> is cylindrical. </a:t>
            </a:r>
            <a:r>
              <a:rPr lang="en-US" baseline="0" dirty="0" err="1" smtClean="0"/>
              <a:t>Sardars</a:t>
            </a:r>
            <a:r>
              <a:rPr lang="en-US" baseline="0" dirty="0" smtClean="0"/>
              <a:t> were decorated and also had the date of the construction wrote on them. </a:t>
            </a:r>
            <a:endParaRPr lang="en-US" dirty="0"/>
          </a:p>
        </p:txBody>
      </p:sp>
      <p:sp>
        <p:nvSpPr>
          <p:cNvPr id="4" name="Slide Number Placeholder 3"/>
          <p:cNvSpPr>
            <a:spLocks noGrp="1"/>
          </p:cNvSpPr>
          <p:nvPr>
            <p:ph type="sldNum" sz="quarter" idx="10"/>
          </p:nvPr>
        </p:nvSpPr>
        <p:spPr/>
        <p:txBody>
          <a:bodyPr/>
          <a:lstStyle/>
          <a:p>
            <a:fld id="{020A2337-F334-496D-989C-6BEBDA765206}" type="slidenum">
              <a:rPr lang="en-US" smtClean="0"/>
              <a:pPr/>
              <a:t>30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atin typeface="Arial" pitchFamily="34" charset="0"/>
                <a:cs typeface="Arial" pitchFamily="34" charset="0"/>
              </a:rPr>
              <a:t>Also the water tank had two opening as well which had slightly elevation difference. The water tank was filed form one side and then the water was left form the other side. Thus there was a constant flow of the water always. </a:t>
            </a:r>
            <a:endParaRPr lang="en-US" b="0" dirty="0" smtClean="0">
              <a:hlinkClick r:id="rId3"/>
            </a:endParaRPr>
          </a:p>
          <a:p>
            <a:endParaRPr lang="en-US" dirty="0" smtClean="0">
              <a:hlinkClick r:id="rId3"/>
            </a:endParaRPr>
          </a:p>
          <a:p>
            <a:endParaRPr lang="en-US" dirty="0" smtClean="0">
              <a:hlinkClick r:id="rId3"/>
            </a:endParaRPr>
          </a:p>
          <a:p>
            <a:endParaRPr lang="en-US" dirty="0" smtClean="0">
              <a:hlinkClick r:id="rId3"/>
            </a:endParaRPr>
          </a:p>
          <a:p>
            <a:endParaRPr lang="en-US" dirty="0" smtClean="0">
              <a:hlinkClick r:id="rId3"/>
            </a:endParaRPr>
          </a:p>
          <a:p>
            <a:r>
              <a:rPr lang="en-US" dirty="0" smtClean="0">
                <a:hlinkClick r:id="rId3"/>
              </a:rPr>
              <a:t>(1)http://www.destinationiran.com/water-management-in-ancient-persia.htm</a:t>
            </a:r>
            <a:endParaRPr lang="en-US" dirty="0" smtClean="0"/>
          </a:p>
          <a:p>
            <a:r>
              <a:rPr lang="en-US" dirty="0" smtClean="0"/>
              <a:t>(2) </a:t>
            </a:r>
            <a:r>
              <a:rPr lang="en-US" sz="1200" b="0" i="0" kern="1200" dirty="0" err="1" smtClean="0">
                <a:solidFill>
                  <a:schemeClr val="tx1"/>
                </a:solidFill>
                <a:latin typeface="+mn-lt"/>
                <a:ea typeface="+mn-ea"/>
                <a:cs typeface="+mn-cs"/>
              </a:rPr>
              <a:t>Sanizadeh</a:t>
            </a:r>
            <a:r>
              <a:rPr lang="en-US" sz="1200" b="0" i="0" kern="1200" dirty="0" smtClean="0">
                <a:solidFill>
                  <a:schemeClr val="tx1"/>
                </a:solidFill>
                <a:latin typeface="+mn-lt"/>
                <a:ea typeface="+mn-ea"/>
                <a:cs typeface="+mn-cs"/>
              </a:rPr>
              <a:t>, S. K. (2008). Novel hydraulic structures and water management in Iran: a historical perspective. </a:t>
            </a:r>
            <a:r>
              <a:rPr lang="en-US" sz="1200" b="0" i="1" kern="1200" dirty="0" smtClean="0">
                <a:solidFill>
                  <a:schemeClr val="tx1"/>
                </a:solidFill>
                <a:latin typeface="+mn-lt"/>
                <a:ea typeface="+mn-ea"/>
                <a:cs typeface="+mn-cs"/>
              </a:rPr>
              <a:t>Water Culture and Water Conflict in the Mediterranean Area, CIHEAM-IAMB (Bari)</a:t>
            </a:r>
            <a:r>
              <a:rPr lang="en-US" sz="1200" b="0" i="0" kern="1200" dirty="0" smtClean="0">
                <a:solidFill>
                  <a:schemeClr val="tx1"/>
                </a:solidFill>
                <a:latin typeface="+mn-lt"/>
                <a:ea typeface="+mn-ea"/>
                <a:cs typeface="+mn-cs"/>
              </a:rPr>
              <a:t>, 25-43.</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20A2337-F334-496D-989C-6BEBDA765206}" type="slidenum">
              <a:rPr lang="en-US" smtClean="0"/>
              <a:pPr/>
              <a:t>31</a:t>
            </a:fld>
            <a:endParaRPr lang="en-US"/>
          </a:p>
        </p:txBody>
      </p:sp>
    </p:spTree>
    <p:extLst>
      <p:ext uri="{BB962C8B-B14F-4D97-AF65-F5344CB8AC3E}">
        <p14:creationId xmlns:p14="http://schemas.microsoft.com/office/powerpoint/2010/main" val="1840824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smtClean="0">
              <a:hlinkClick r:id="rId3"/>
            </a:endParaRPr>
          </a:p>
          <a:p>
            <a:r>
              <a:rPr lang="en-US" sz="1200" b="0" dirty="0" smtClean="0">
                <a:latin typeface="Arial" pitchFamily="34" charset="0"/>
                <a:cs typeface="Arial" pitchFamily="34" charset="0"/>
              </a:rPr>
              <a:t>What</a:t>
            </a:r>
            <a:r>
              <a:rPr lang="en-US" sz="1200" b="0" baseline="0" dirty="0" smtClean="0">
                <a:latin typeface="Arial" pitchFamily="34" charset="0"/>
                <a:cs typeface="Arial" pitchFamily="34" charset="0"/>
              </a:rPr>
              <a:t> was the material of the </a:t>
            </a:r>
            <a:r>
              <a:rPr lang="en-US" sz="1200" b="0" baseline="0" dirty="0" err="1" smtClean="0">
                <a:latin typeface="Arial" pitchFamily="34" charset="0"/>
                <a:cs typeface="Arial" pitchFamily="34" charset="0"/>
              </a:rPr>
              <a:t>ab</a:t>
            </a:r>
            <a:r>
              <a:rPr lang="en-US" sz="1200" b="0" baseline="0" dirty="0" smtClean="0">
                <a:latin typeface="Arial" pitchFamily="34" charset="0"/>
                <a:cs typeface="Arial" pitchFamily="34" charset="0"/>
              </a:rPr>
              <a:t> </a:t>
            </a:r>
            <a:r>
              <a:rPr lang="en-US" sz="1200" b="0" baseline="0" dirty="0" err="1" smtClean="0">
                <a:latin typeface="Arial" pitchFamily="34" charset="0"/>
                <a:cs typeface="Arial" pitchFamily="34" charset="0"/>
              </a:rPr>
              <a:t>anbar</a:t>
            </a:r>
            <a:r>
              <a:rPr lang="en-US" sz="1200" b="0" baseline="0" dirty="0" smtClean="0">
                <a:latin typeface="Arial" pitchFamily="34" charset="0"/>
                <a:cs typeface="Arial" pitchFamily="34" charset="0"/>
              </a:rPr>
              <a:t>?</a:t>
            </a:r>
          </a:p>
          <a:p>
            <a:endParaRPr lang="en-US" sz="1200" b="0" baseline="0" dirty="0" smtClean="0">
              <a:latin typeface="Arial" pitchFamily="34" charset="0"/>
              <a:cs typeface="Arial" pitchFamily="34" charset="0"/>
            </a:endParaRPr>
          </a:p>
          <a:p>
            <a:endParaRPr lang="en-US" dirty="0" smtClean="0">
              <a:hlinkClick r:id="rId3"/>
            </a:endParaRPr>
          </a:p>
          <a:p>
            <a:endParaRPr lang="en-US" dirty="0" smtClean="0">
              <a:hlinkClick r:id="rId3"/>
            </a:endParaRPr>
          </a:p>
          <a:p>
            <a:endParaRPr lang="en-US" dirty="0" smtClean="0">
              <a:hlinkClick r:id="rId3"/>
            </a:endParaRPr>
          </a:p>
          <a:p>
            <a:endParaRPr lang="en-US" dirty="0" smtClean="0">
              <a:hlinkClick r:id="rId3"/>
            </a:endParaRPr>
          </a:p>
          <a:p>
            <a:endParaRPr lang="en-US" dirty="0" smtClean="0">
              <a:hlinkClick r:id="rId3"/>
            </a:endParaRPr>
          </a:p>
          <a:p>
            <a:r>
              <a:rPr lang="en-US" dirty="0" smtClean="0">
                <a:hlinkClick r:id="rId3"/>
              </a:rPr>
              <a:t>(1)http://www.destinationiran.com/water-management-in-ancient-persia.htm</a:t>
            </a:r>
            <a:endParaRPr lang="en-US" dirty="0" smtClean="0"/>
          </a:p>
          <a:p>
            <a:r>
              <a:rPr lang="en-US" dirty="0" smtClean="0"/>
              <a:t>(2) </a:t>
            </a:r>
            <a:r>
              <a:rPr lang="en-US" sz="1200" b="0" i="0" kern="1200" dirty="0" err="1" smtClean="0">
                <a:solidFill>
                  <a:schemeClr val="tx1"/>
                </a:solidFill>
                <a:latin typeface="+mn-lt"/>
                <a:ea typeface="+mn-ea"/>
                <a:cs typeface="+mn-cs"/>
              </a:rPr>
              <a:t>Sanizadeh</a:t>
            </a:r>
            <a:r>
              <a:rPr lang="en-US" sz="1200" b="0" i="0" kern="1200" dirty="0" smtClean="0">
                <a:solidFill>
                  <a:schemeClr val="tx1"/>
                </a:solidFill>
                <a:latin typeface="+mn-lt"/>
                <a:ea typeface="+mn-ea"/>
                <a:cs typeface="+mn-cs"/>
              </a:rPr>
              <a:t>, S. K. (2008). Novel hydraulic structures and water management in Iran: a historical perspective. </a:t>
            </a:r>
            <a:r>
              <a:rPr lang="en-US" sz="1200" b="0" i="1" kern="1200" dirty="0" smtClean="0">
                <a:solidFill>
                  <a:schemeClr val="tx1"/>
                </a:solidFill>
                <a:latin typeface="+mn-lt"/>
                <a:ea typeface="+mn-ea"/>
                <a:cs typeface="+mn-cs"/>
              </a:rPr>
              <a:t>Water Culture and Water Conflict in the Mediterranean Area, CIHEAM-IAMB (Bari)</a:t>
            </a:r>
            <a:r>
              <a:rPr lang="en-US" sz="1200" b="0" i="0" kern="1200" dirty="0" smtClean="0">
                <a:solidFill>
                  <a:schemeClr val="tx1"/>
                </a:solidFill>
                <a:latin typeface="+mn-lt"/>
                <a:ea typeface="+mn-ea"/>
                <a:cs typeface="+mn-cs"/>
              </a:rPr>
              <a:t>, 25-43.</a:t>
            </a:r>
            <a:endParaRPr lang="en-US" dirty="0" smtClean="0"/>
          </a:p>
          <a:p>
            <a:endParaRPr lang="en-US" dirty="0"/>
          </a:p>
        </p:txBody>
      </p:sp>
      <p:sp>
        <p:nvSpPr>
          <p:cNvPr id="4" name="Slide Number Placeholder 3"/>
          <p:cNvSpPr>
            <a:spLocks noGrp="1"/>
          </p:cNvSpPr>
          <p:nvPr>
            <p:ph type="sldNum" sz="quarter" idx="10"/>
          </p:nvPr>
        </p:nvSpPr>
        <p:spPr/>
        <p:txBody>
          <a:bodyPr/>
          <a:lstStyle/>
          <a:p>
            <a:fld id="{020A2337-F334-496D-989C-6BEBDA765206}" type="slidenum">
              <a:rPr lang="en-US" smtClean="0"/>
              <a:pPr/>
              <a:t>32</a:t>
            </a:fld>
            <a:endParaRPr lang="en-US"/>
          </a:p>
        </p:txBody>
      </p:sp>
    </p:spTree>
    <p:extLst>
      <p:ext uri="{BB962C8B-B14F-4D97-AF65-F5344CB8AC3E}">
        <p14:creationId xmlns:p14="http://schemas.microsoft.com/office/powerpoint/2010/main" val="3505456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fa-IR" b="1" dirty="0" smtClean="0"/>
              <a:t>افسانه‌ای که عظیم‌ترین شاهکار آبی جهان را طلسم کرد</a:t>
            </a:r>
            <a:endParaRPr lang="en-US" b="1" dirty="0" smtClean="0"/>
          </a:p>
          <a:p>
            <a:endParaRPr lang="en-US" b="1" dirty="0" smtClean="0"/>
          </a:p>
          <a:p>
            <a:endParaRPr lang="en-US" b="1" dirty="0" smtClean="0"/>
          </a:p>
          <a:p>
            <a:r>
              <a:rPr lang="fa-IR" b="1" dirty="0" smtClean="0"/>
              <a:t> </a:t>
            </a:r>
            <a:r>
              <a:rPr lang="fa-IR" dirty="0" smtClean="0"/>
              <a:t>فرهنگ و تاریخ &gt; میراث‌ ایران- همشهری آنلاین:</a:t>
            </a:r>
            <a:br>
              <a:rPr lang="fa-IR" dirty="0" smtClean="0"/>
            </a:br>
            <a:r>
              <a:rPr lang="fa-IR" dirty="0" smtClean="0"/>
              <a:t>قنات قصبه میراث‌دار تمدن ۲ هزار و ۵۰۰ ساله است و قدمت آن به ورود آریایی‌ها باز می‌گردد؛ این اثر تاریخی با معماری کهن یکی از شاهکارهای آبی جهان محسوب شده و دیر یا زود نام جاودانه‌اش در فهرست میراث جهان ماندگار خواهد شد اما بی‌تردید شرط جهانی شدن؛ دفاع همه جانبه و اثبات هویت این اثر از سوی میراث فرهنگی است. </a:t>
            </a:r>
          </a:p>
          <a:p>
            <a:r>
              <a:rPr lang="fa-IR" dirty="0" smtClean="0"/>
              <a:t>به گزارش مهر، </a:t>
            </a:r>
            <a:r>
              <a:rPr lang="fa-IR" dirty="0" smtClean="0">
                <a:hlinkClick r:id="rId3"/>
              </a:rPr>
              <a:t>قنات قصبه </a:t>
            </a:r>
            <a:r>
              <a:rPr lang="fa-IR" dirty="0" smtClean="0"/>
              <a:t>شهرستان </a:t>
            </a:r>
            <a:r>
              <a:rPr lang="fa-IR" dirty="0" smtClean="0">
                <a:hlinkClick r:id="rId4"/>
              </a:rPr>
              <a:t>گناباد </a:t>
            </a:r>
            <a:r>
              <a:rPr lang="fa-IR" dirty="0" smtClean="0"/>
              <a:t>به عنوان عجایب‌ تاریخ تمدن بشری در زمره عمیق ترین </a:t>
            </a:r>
            <a:r>
              <a:rPr lang="fa-IR" dirty="0" smtClean="0">
                <a:hlinkClick r:id="rId5"/>
              </a:rPr>
              <a:t>قنات</a:t>
            </a:r>
            <a:r>
              <a:rPr lang="fa-IR" dirty="0" smtClean="0"/>
              <a:t> ها قرار دارد و قدمت آن به ورود آریایی ها باز می گردد.امروز این اثر یکی از شاهکارهای آبی جهان است که باید با همت مسئولان میراث فرهنگی هر چه زودتر نام و نسبش در فهرست میراث جهان و بر قله آثار باستانی ارزشمند به یادگار ماند.</a:t>
            </a:r>
          </a:p>
          <a:p>
            <a:r>
              <a:rPr lang="fa-IR" dirty="0" smtClean="0">
                <a:solidFill>
                  <a:srgbClr val="FFCC00"/>
                </a:solidFill>
                <a:effectLst/>
              </a:rPr>
              <a:t>عظمتی جاودانه بر دفتر تاریخ خطه خورشید نقش می بندد</a:t>
            </a:r>
            <a:endParaRPr lang="fa-IR" dirty="0" smtClean="0"/>
          </a:p>
          <a:p>
            <a:r>
              <a:rPr lang="fa-IR" dirty="0" smtClean="0"/>
              <a:t>قصبه با طول تقریبی33 کیلومتر در جنوب استان خراسان رضوی، اوج هنرنمایی اهالی این سرزمین را به رخ جهانیان می کشاند و چهره این میراث و تمدن آریایی؛ عظمت و شکوهی جاودانه را بر دفتر تاریخ خطه خورشید نقش می زند.</a:t>
            </a:r>
          </a:p>
          <a:p>
            <a:r>
              <a:rPr lang="fa-IR" dirty="0" smtClean="0"/>
              <a:t>امروز برای حفظ نام و نسب قصبه اقداماتی نظیر ساخت مستند در دستور کار مسئولان بوده و قرار است بزرگترین شاهکار آبی جهان در قاب مستند به تصویر کشیده شود تا سیمای این اثر تاریخی با ارسال فیلمی به یونسکو اثبات گردد.</a:t>
            </a:r>
          </a:p>
          <a:p>
            <a:r>
              <a:rPr lang="fa-IR" dirty="0" smtClean="0">
                <a:solidFill>
                  <a:srgbClr val="FFCC00"/>
                </a:solidFill>
                <a:effectLst/>
              </a:rPr>
              <a:t>مستند قصبه به عنوان پیوست به یونسکو ارسال می شود</a:t>
            </a:r>
            <a:endParaRPr lang="fa-IR" dirty="0" smtClean="0"/>
          </a:p>
          <a:p>
            <a:r>
              <a:rPr lang="fa-IR" dirty="0" smtClean="0"/>
              <a:t>در حقیقت این مستند به عنوان پیوست پرونده قصبه به یونسکو ارسال می شود تا با نمایش و تصویر کشیدن این فیلم ویژگی‌های منحصر به فرد شاهکار آبی جهان و اهمیت آن به نمایش گذاشته شود.</a:t>
            </a:r>
          </a:p>
          <a:p>
            <a:r>
              <a:rPr lang="fa-IR" dirty="0" smtClean="0"/>
              <a:t>کارگردان مستند قنات قصبه گناباد در این رابطه به خبرنگار مهر گفت: مستند قنات قصبه با مشارکت صدا و سیمای خراسان رضوی و میراث فرهنگی با هدف ثبت جهانی این قنات در حال ساخت است.</a:t>
            </a:r>
          </a:p>
          <a:p>
            <a:r>
              <a:rPr lang="fa-IR" dirty="0" smtClean="0"/>
              <a:t>سعید توکلی فر ادامه داد: در کار ساخت این مستند از اثر مکتوب پاپلی یزدی که در زمینه این قنات به رشته تحریر درآمده به عنوان یکی از منابع اصلی استفاده شده است.</a:t>
            </a:r>
          </a:p>
          <a:p>
            <a:r>
              <a:rPr lang="fa-IR" dirty="0" smtClean="0">
                <a:solidFill>
                  <a:srgbClr val="FFCC00"/>
                </a:solidFill>
                <a:effectLst/>
              </a:rPr>
              <a:t>قنات قصبه را "دیوها" ساخته اند</a:t>
            </a:r>
            <a:endParaRPr lang="fa-IR" dirty="0" smtClean="0"/>
          </a:p>
          <a:p>
            <a:r>
              <a:rPr lang="fa-IR" dirty="0" smtClean="0"/>
              <a:t>وی ادامه داد: آنچه قنات قصبه گناباد را از سایر قنات ها ممتاز کرده؛ عمق مادر چاه آن به عمق تقریبی 300 متر است و بدون تردید برای ساخت این قنات، اقدامی عظیم و حماسه ای بزرگ رخ داده است.</a:t>
            </a:r>
          </a:p>
          <a:p>
            <a:r>
              <a:rPr lang="fa-IR" dirty="0" smtClean="0"/>
              <a:t>وی با تاکید بر اینکه قصبه دارای ویژگی های بی نظیری است و به سادگی نمی توان در مورد این ویژگی ها سخن گفت، تصریح کرد: مردم گناباد اعتقاد دارند که قنات قصبه را دیوها ساخته‌اند و این امر نشان می دهد که این قنات آنقدر قدمت و عظمت دارد که در مورد آن افسانه‌ ساخته می شود.</a:t>
            </a:r>
          </a:p>
          <a:p>
            <a:r>
              <a:rPr lang="fa-IR" dirty="0" smtClean="0"/>
              <a:t>این مستندساز ادامه داد: این قنات نشان می دهد که گذشتگان ما در نواحی کم‌آب و بی‌آب زمینه آبادانی را فراهم کرده اند و در حقیقت با آبی که از این قنات بیرون می‌آمده، تمدنی شکل گرفته است.</a:t>
            </a:r>
          </a:p>
          <a:p>
            <a:r>
              <a:rPr lang="fa-IR" dirty="0" smtClean="0">
                <a:solidFill>
                  <a:srgbClr val="FFCC00"/>
                </a:solidFill>
                <a:effectLst/>
              </a:rPr>
              <a:t>قصبه میراث دار یک تمدن است</a:t>
            </a:r>
            <a:endParaRPr lang="fa-IR" dirty="0" smtClean="0"/>
          </a:p>
          <a:p>
            <a:r>
              <a:rPr lang="fa-IR" dirty="0" smtClean="0"/>
              <a:t>توکلی فر افزود: قنات در فرهنگ مردمان نواحی کویری نقشی پررنگی داشته و در این راستا قصبه با توجه به ویژگی ها و قدمت 2 هزار و 500 تا 2 هزار و 700 ساله در حقیقت میراث دار یک تمدن است و ضرورت دارد تا با ساخت مستندهای این چنینی به یونسکو اثبات کنیم که این قنات باید جهانی شود.</a:t>
            </a:r>
          </a:p>
          <a:p>
            <a:r>
              <a:rPr lang="fa-IR" dirty="0" smtClean="0"/>
              <a:t>این مستندساز خراسانی تصریح کرد: اگر این قنات وجود نداشت زندگی در بخش‌های وسیعی از فلات ایران امکان پذیر نبود بنابراین تلاش شد تا در این مستند زوایای پنهان و ویژگی های منحصر به فرد این قنات به نمایش گذاشته شود.</a:t>
            </a:r>
          </a:p>
          <a:p>
            <a:r>
              <a:rPr lang="fa-IR" dirty="0" smtClean="0">
                <a:solidFill>
                  <a:srgbClr val="FFCC00"/>
                </a:solidFill>
                <a:effectLst/>
              </a:rPr>
              <a:t>مستند قنات قصبه گناباد مراحل پایانی را طی می کند</a:t>
            </a:r>
            <a:endParaRPr lang="fa-IR" dirty="0" smtClean="0"/>
          </a:p>
          <a:p>
            <a:r>
              <a:rPr lang="fa-IR" dirty="0" smtClean="0"/>
              <a:t>معاون میراث فرهنگی، صنایع دستی و گردشگری خراسان رضوی در این زمینه گفت: در حال حاضر مستند قنات قصبه گناباد با همکاری صدا و سیمای استان و میراث فرهنگی مراحل پایانی را طی می کند.</a:t>
            </a:r>
          </a:p>
          <a:p>
            <a:r>
              <a:rPr lang="fa-IR" dirty="0" smtClean="0"/>
              <a:t>حسین عباس زاده عنوان کرد: اسناد پیوستی پرونده قنات قصبه علاوه بر اسناد مکتوب، گزارش ها و نقشه به صورت تصویری است و این مستند نیز به عنوان پیوست به یونسکو ارسال می شود.</a:t>
            </a:r>
          </a:p>
          <a:p>
            <a:r>
              <a:rPr lang="fa-IR" dirty="0" smtClean="0"/>
              <a:t>وی ادامه داد: قرار است با به تصویر کشیدن ویژگی‌های خارق العاده و منحصر به فرد این قنات اهمیت آن را برای جهانیان به اثبات برسانیم و امیدواریم هر چه زودتر نام این قنات در فهرست میراث جهانی بدرخشد.</a:t>
            </a:r>
          </a:p>
          <a:p>
            <a:r>
              <a:rPr lang="fa-IR" dirty="0" smtClean="0"/>
              <a:t>شاهکار آبی جهان از دو رشتهٔ اصلی و شش شاخهٔ فرعی تشکیل شده‌است</a:t>
            </a:r>
          </a:p>
          <a:p>
            <a:r>
              <a:rPr lang="fa-IR" dirty="0" smtClean="0"/>
              <a:t>به گفته وی ساخت فیلم مستند 20 تا 25 دقیقه ای قنات قصبه در مراحل نهایی قرار دارد و پس از اتمام کار این فیلم به یونسکو ارائه می شود.</a:t>
            </a:r>
          </a:p>
          <a:p>
            <a:r>
              <a:rPr lang="fa-IR" dirty="0" smtClean="0"/>
              <a:t>معاون میراث فرهنگی، صنایع دستی و گردشگری خراسان رضوی یادآور شد: این قنات از شاهکارهای آبی جهان بوده و از دو رشتهٔ اصلی و شش شاخهٔ فرعی تشکیل شده‌است.</a:t>
            </a:r>
          </a:p>
          <a:p>
            <a:r>
              <a:rPr lang="fa-IR" dirty="0" smtClean="0"/>
              <a:t>وی تصریح کرد: مادرچاه این قنات در دامنهٔ شمالی سیاه کوه و مظهر کنونی قنات در جنوب محلهٔ معروف به قصبهٔ شهر قرار دارد.</a:t>
            </a:r>
          </a:p>
          <a:p>
            <a:r>
              <a:rPr lang="fa-IR" dirty="0" smtClean="0">
                <a:solidFill>
                  <a:srgbClr val="FFCC00"/>
                </a:solidFill>
                <a:effectLst/>
              </a:rPr>
              <a:t>لزوم حفظ محیط قدیمی پیرامون قنات قصبه</a:t>
            </a:r>
            <a:endParaRPr lang="fa-IR" dirty="0" smtClean="0"/>
          </a:p>
          <a:p>
            <a:r>
              <a:rPr lang="fa-IR" dirty="0" smtClean="0"/>
              <a:t>عباس زاده با اشاره به حفظ محیط قدیمی پیرامون قنات قصبه تاکید کرد: فضای پیرامون قنات قصبه باید همان شکل قدیمی خود را داشته باشد و آثار قدیمی و باغ ها و کوچه باغ هایی که اطراف آن قرار دارد باید احیا شود چرا که رعایت این موضوع یکی از معیارهایی است که باید در ثبت جهانی مورد توجه قرار گیرد.</a:t>
            </a:r>
          </a:p>
          <a:p>
            <a:r>
              <a:rPr lang="fa-IR" dirty="0" smtClean="0"/>
              <a:t>فرماندار گناباد نیز تاکید کرد: امروز همه باید دست به دست هم داده و تلاش کنیم تا این نماد تمدن ایرانی با ثبت جهانی به عنوان بزرگ ترین سازه آبی در سطح جهان معرفی و شناسانده شود.</a:t>
            </a:r>
          </a:p>
          <a:p>
            <a:r>
              <a:rPr lang="fa-IR" dirty="0" smtClean="0"/>
              <a:t>محمد صفایی با اعلام اینکه قصبه، قناتی افسانه ای و جادویی است، اظهار کرد: طول این اثر باستانی بیش از 33 کیلومتر است و عمق مادرچاه اصلی در انتهای رشتهٔ "دولاب نو" با توجه به شیب زمین حدود 300 متر و میزان آبدهی آن بیش از 130 لیتر در ثانیه ‌است.</a:t>
            </a:r>
          </a:p>
          <a:p>
            <a:r>
              <a:rPr lang="fa-IR" dirty="0" smtClean="0"/>
              <a:t>وی از ثبت ملی قصبه در سال 1379 خبر داد و افزود: این قنات در سال 1379 از سوی سازمان میراث فرهنگی در فهرست آثار ملی ایران به ثبت رسیده و ضرورت دارد تا با جدیت هر چه تمام تر برای ثبت جهانی این اثر تلاش کرد زیرا این قنات جدایی از عظمت و قدمتی که دارد، میراث و هویت ماست.</a:t>
            </a:r>
          </a:p>
          <a:p>
            <a:r>
              <a:rPr lang="fa-IR" dirty="0" smtClean="0">
                <a:solidFill>
                  <a:srgbClr val="FFCC00"/>
                </a:solidFill>
                <a:effectLst/>
              </a:rPr>
              <a:t>افسانه هایی که عظیم ترین شاهکار آبی جهان را طلسم کرد</a:t>
            </a:r>
            <a:endParaRPr lang="fa-IR" dirty="0" smtClean="0"/>
          </a:p>
          <a:p>
            <a:r>
              <a:rPr lang="fa-IR" dirty="0" smtClean="0"/>
              <a:t>از زمانی که ماجرای ثبت جهانی این اثر آغاز شده، افسانه ها و داستان های بسیاری در رابطه با قنات قصبه به گوش می رسد و اغلب این افسانه ها را اهالی بومی منطقه گناباد ساخته اند.</a:t>
            </a:r>
          </a:p>
          <a:p>
            <a:r>
              <a:rPr lang="fa-IR" dirty="0" smtClean="0"/>
              <a:t>یکی از عجایب و افسانه هایی که بیش از بیش حکایتگر قدمت قصبه بوده این است که این قنات توسط اجنه و دیوان ساخته شده و هیچ بشری نمی تواند چنین کاری را انجام دهد.</a:t>
            </a:r>
          </a:p>
          <a:p>
            <a:r>
              <a:rPr lang="fa-IR" dirty="0" smtClean="0"/>
              <a:t>امروز این افسانه ها، عظیم ترین شاهکار آبی جهان را در مرز خرافات و واقعیات طلسم کرده طوری که عده ای با تائید این افسانه ها اعتقاد دارند که قصبه با کمک دیوان ساخته شده است.</a:t>
            </a:r>
          </a:p>
          <a:p>
            <a:r>
              <a:rPr lang="fa-IR" dirty="0" smtClean="0"/>
              <a:t>عباس مقرنسی پژوهشگر آثار تاریخی در این زمینه به خبرنگار مهر گفت: قنات قصبه گناباد موقعیت منحصر به فردی دارد و امروز داستان ها و حکایت هایی که در زمینه این قنات ورد زبان ها شده تا حدودی واقعیت دارد.</a:t>
            </a:r>
          </a:p>
          <a:p>
            <a:r>
              <a:rPr lang="fa-IR" dirty="0" smtClean="0"/>
              <a:t>وی ادامه داد: این قنات یکی از پدیده های حیرت انگیز ساخته دست بشر است که از یک رشته اصلی و 6 رشته فرعی تشکیل شده است و مجموعا427 میله چاه دارد و عمیق ترین آن ها به حدود 300 متر می رسد.</a:t>
            </a:r>
          </a:p>
          <a:p>
            <a:r>
              <a:rPr lang="fa-IR" dirty="0" smtClean="0">
                <a:solidFill>
                  <a:srgbClr val="FFCC00"/>
                </a:solidFill>
                <a:effectLst/>
              </a:rPr>
              <a:t>تاریخ حفر قصبه به دوره هخامنشی بازمی گردد</a:t>
            </a:r>
            <a:endParaRPr lang="fa-IR" dirty="0" smtClean="0"/>
          </a:p>
          <a:p>
            <a:r>
              <a:rPr lang="fa-IR" dirty="0" smtClean="0"/>
              <a:t>این پژوهشگر آثار تاریخی یادآو شد: قصبه طولانی‌ترین کاریز جهان و عمیق‌ترین مادر چاه قنات است که تاریخ کندن و حفر آن به دوره هخامنشی و یا قبل از آن بازمی گردد.</a:t>
            </a:r>
          </a:p>
          <a:p>
            <a:r>
              <a:rPr lang="fa-IR" dirty="0" smtClean="0"/>
              <a:t>مقرنسی با بیان اینکه مهم‌ترین عاملی که طول کاریز را مشخص می‌کند، شیب زمین است، افزود: هرچه شیب زمین کمتر باشد طول کاریز بیشتر و هرچه شیب بیشتر باشد طول کاریز کمتر خواهد بود و در این راستا طویل‌ترین کاریزی که تاکنون در ایران حفر شده، با ۷۰ کیلومتر طول و عمیق‌ترین چاه مادر کاریزهای ایران به روایتی ۴۰۰ متر مربوط به قصبه گناباد است.</a:t>
            </a:r>
          </a:p>
          <a:p>
            <a:r>
              <a:rPr lang="fa-IR" dirty="0" smtClean="0"/>
              <a:t>مدیرکل میراث فرهنگی، صنایع دستی و گردشگری خراسان رضوی به خبرنگار مهر گفت: این قنات با اوج هنرنمایی حفاران آب را با کمترین هزینه از دل زمین به سطح زمین آورده است و امروز این اثر تاریخی به عنوان یکی از عجایب‌ تاریخ تمدن بشر به زودی ثبت جهانی می شود.</a:t>
            </a:r>
          </a:p>
          <a:p>
            <a:r>
              <a:rPr lang="fa-IR" dirty="0" smtClean="0"/>
              <a:t>رجبعلی لباف خانیکی تصریح کرد: به ثبت جهانی رساندن کامل این قنات کاری زمانبر و طولانی است و در حال حاضر نمی توانیم زمان مشخصی برای به ثبت کامل رساندن این پروژه اعلام کنیم.</a:t>
            </a:r>
          </a:p>
          <a:p>
            <a:r>
              <a:rPr lang="fa-IR" dirty="0" smtClean="0"/>
              <a:t>وی ادامه داد: مطابق بررسی های میدانی در سال1370 قدمت قصبه با توجه به قطعات سفال به دست آمده در دهانه یکی از چاه ها حدود 2 هزار و 500سال پیش تخمین زده شده است.</a:t>
            </a:r>
          </a:p>
          <a:p>
            <a:r>
              <a:rPr lang="fa-IR" dirty="0" smtClean="0">
                <a:solidFill>
                  <a:srgbClr val="FFCC00"/>
                </a:solidFill>
                <a:effectLst/>
              </a:rPr>
              <a:t>قناتی که استحقاق ثبت جهانی را دارد</a:t>
            </a:r>
            <a:endParaRPr lang="fa-IR" dirty="0" smtClean="0"/>
          </a:p>
          <a:p>
            <a:r>
              <a:rPr lang="fa-IR" dirty="0" smtClean="0"/>
              <a:t>مدیر کل میراث فرهنگی، صنایع دستی و گردشگری خراسان رضوی تصریح کرد: قنات قصبه دارای شاخصه ها و ارزش های برجسته است به همین دلیل این اثر می تواند در فهرست میراث جهانی قرار گیرد.</a:t>
            </a:r>
          </a:p>
          <a:p>
            <a:r>
              <a:rPr lang="fa-IR" dirty="0" smtClean="0"/>
              <a:t>قنات قصبه این روزها گام به گام به ثبت جهانی نزدیکتر می شود و این در حالی است که مستند این قنات می تواند نشان دهد که قصبه به عنوان عمیق ترین قنات دنیا استحقاق ثبت جهانی را دارد.</a:t>
            </a:r>
          </a:p>
          <a:p>
            <a:pPr>
              <a:buFont typeface="Arial"/>
              <a:buChar char="•"/>
            </a:pPr>
            <a:r>
              <a:rPr lang="fa-IR" dirty="0" smtClean="0"/>
              <a:t>در همین زمینه: </a:t>
            </a:r>
            <a:r>
              <a:rPr lang="fa-IR" dirty="0" smtClean="0">
                <a:hlinkClick r:id="rId6"/>
              </a:rPr>
              <a:t>قنات ایران در فهرست میراث جهانی کشاورزی ثبت شد</a:t>
            </a:r>
            <a:r>
              <a:rPr lang="fa-IR" dirty="0" smtClean="0"/>
              <a:t> </a:t>
            </a:r>
          </a:p>
          <a:p>
            <a:pPr>
              <a:buFont typeface="Arial"/>
              <a:buChar char="•"/>
            </a:pPr>
            <a:r>
              <a:rPr lang="fa-IR" dirty="0" smtClean="0">
                <a:hlinkClick r:id="rId7"/>
              </a:rPr>
              <a:t>از مهندسی بی‌نظیر قنات‌‌ بیاموزیم</a:t>
            </a:r>
            <a:r>
              <a:rPr lang="fa-IR" dirty="0" smtClean="0"/>
              <a:t> </a:t>
            </a:r>
          </a:p>
          <a:p>
            <a:pPr>
              <a:buFont typeface="Arial"/>
              <a:buChar char="•"/>
            </a:pPr>
            <a:r>
              <a:rPr lang="fa-IR" dirty="0" smtClean="0">
                <a:hlinkClick r:id="rId8"/>
              </a:rPr>
              <a:t>بهره‌برداری از نشان و المان نقاره‌خانه حرم مطهر امام رضا (ع) در گناباد</a:t>
            </a:r>
            <a:r>
              <a:rPr lang="fa-IR" dirty="0" smtClean="0"/>
              <a:t> </a:t>
            </a:r>
          </a:p>
          <a:p>
            <a:pPr>
              <a:buFont typeface="Arial"/>
              <a:buChar char="•"/>
            </a:pPr>
            <a:r>
              <a:rPr lang="fa-IR" dirty="0" smtClean="0">
                <a:hlinkClick r:id="rId9"/>
              </a:rPr>
              <a:t>قنات‌های نیمه متروکه پایتخت احیاء می‌شوند</a:t>
            </a:r>
            <a:r>
              <a:rPr lang="fa-IR" dirty="0" smtClean="0"/>
              <a:t> </a:t>
            </a:r>
          </a:p>
          <a:p>
            <a:pPr>
              <a:buFont typeface="Arial"/>
              <a:buChar char="•"/>
            </a:pPr>
            <a:r>
              <a:rPr lang="fa-IR" dirty="0" smtClean="0">
                <a:hlinkClick r:id="rId10"/>
              </a:rPr>
              <a:t>عبور راه آهن شرق کشور از مسیر بیرجند- قاین - گناباد تصویب شد</a:t>
            </a:r>
            <a:r>
              <a:rPr lang="fa-IR" dirty="0" smtClean="0"/>
              <a:t> </a:t>
            </a:r>
          </a:p>
          <a:p>
            <a:pPr>
              <a:buFont typeface="Arial"/>
              <a:buChar char="•"/>
            </a:pPr>
            <a:r>
              <a:rPr lang="fa-IR" dirty="0" smtClean="0">
                <a:hlinkClick r:id="rId11"/>
              </a:rPr>
              <a:t>قنات، فناوری فراموش شده</a:t>
            </a:r>
            <a:r>
              <a:rPr lang="fa-IR" dirty="0" smtClean="0"/>
              <a:t> </a:t>
            </a:r>
          </a:p>
          <a:p>
            <a:pPr>
              <a:buFont typeface="Arial"/>
              <a:buChar char="•"/>
            </a:pPr>
            <a:r>
              <a:rPr lang="fa-IR" dirty="0" smtClean="0">
                <a:hlinkClick r:id="rId12"/>
              </a:rPr>
              <a:t>بیش از 140 رشته قنات در شهرستان گناباد خشکید </a:t>
            </a:r>
            <a:endParaRPr lang="fa-IR" dirty="0" smtClean="0"/>
          </a:p>
          <a:p>
            <a:pPr>
              <a:buFont typeface="Arial"/>
              <a:buChar char="•"/>
            </a:pPr>
            <a:r>
              <a:rPr lang="fa-IR" dirty="0" smtClean="0">
                <a:hlinkClick r:id="rId13"/>
              </a:rPr>
              <a:t>تفاهمنامه حفظ قنات‌ها و سازه‌های تاریخی آبی کشاورزی امضاء شد </a:t>
            </a:r>
            <a:endParaRPr lang="fa-IR" dirty="0" smtClean="0"/>
          </a:p>
          <a:p>
            <a:pPr>
              <a:buFont typeface="Arial"/>
              <a:buChar char="•"/>
            </a:pPr>
            <a:r>
              <a:rPr lang="fa-IR" dirty="0" smtClean="0">
                <a:hlinkClick r:id="rId14"/>
              </a:rPr>
              <a:t>چاه‌هایی که بلای جان ‌طبیعت شد</a:t>
            </a:r>
            <a:r>
              <a:rPr lang="fa-IR" dirty="0" smtClean="0"/>
              <a:t> </a:t>
            </a:r>
          </a:p>
          <a:p>
            <a:pPr>
              <a:buFont typeface="Arial"/>
              <a:buChar char="•"/>
            </a:pPr>
            <a:r>
              <a:rPr lang="fa-IR" dirty="0" smtClean="0">
                <a:hlinkClick r:id="rId15"/>
              </a:rPr>
              <a:t>استفاده ‌از ‌آب ‌شرب‌ ممنوع!</a:t>
            </a:r>
            <a:r>
              <a:rPr lang="fa-IR" dirty="0" smtClean="0"/>
              <a:t> </a:t>
            </a:r>
          </a:p>
          <a:p>
            <a:pPr>
              <a:buFont typeface="Arial"/>
              <a:buChar char="•"/>
            </a:pPr>
            <a:r>
              <a:rPr lang="fa-IR" dirty="0" smtClean="0">
                <a:hlinkClick r:id="rId16"/>
              </a:rPr>
              <a:t>اتحاد ‌قنات‌ها برای بقای فضای سبز</a:t>
            </a:r>
            <a:r>
              <a:rPr lang="fa-IR" dirty="0" smtClean="0"/>
              <a:t> </a:t>
            </a:r>
          </a:p>
          <a:p>
            <a:endParaRPr lang="en-US" dirty="0"/>
          </a:p>
        </p:txBody>
      </p:sp>
      <p:sp>
        <p:nvSpPr>
          <p:cNvPr id="4" name="Slide Number Placeholder 3"/>
          <p:cNvSpPr>
            <a:spLocks noGrp="1"/>
          </p:cNvSpPr>
          <p:nvPr>
            <p:ph type="sldNum" sz="quarter" idx="10"/>
          </p:nvPr>
        </p:nvSpPr>
        <p:spPr/>
        <p:txBody>
          <a:bodyPr/>
          <a:lstStyle/>
          <a:p>
            <a:fld id="{020A2337-F334-496D-989C-6BEBDA765206}" type="slidenum">
              <a:rPr lang="en-US" smtClean="0"/>
              <a:pPr/>
              <a:t>33</a:t>
            </a:fld>
            <a:endParaRPr lang="en-US"/>
          </a:p>
        </p:txBody>
      </p:sp>
    </p:spTree>
    <p:extLst>
      <p:ext uri="{BB962C8B-B14F-4D97-AF65-F5344CB8AC3E}">
        <p14:creationId xmlns:p14="http://schemas.microsoft.com/office/powerpoint/2010/main" val="3608591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a:buFont typeface="Arial"/>
              <a:buChar char="•"/>
            </a:pPr>
            <a:endParaRPr lang="en-US" dirty="0" smtClean="0"/>
          </a:p>
          <a:p>
            <a:pPr>
              <a:buFont typeface="Arial"/>
              <a:buChar char="•"/>
            </a:pPr>
            <a:r>
              <a:rPr lang="en-US" smtClean="0"/>
              <a:t>http://www.bbc.com/persian/science/2015/12/151205_l10_nk_kariz_paris_cop21</a:t>
            </a:r>
          </a:p>
          <a:p>
            <a:pPr>
              <a:buFont typeface="Arial"/>
              <a:buChar char="•"/>
            </a:pPr>
            <a:endParaRPr lang="en-US" dirty="0" smtClean="0"/>
          </a:p>
          <a:p>
            <a:pPr>
              <a:buFont typeface="Arial"/>
              <a:buChar char="•"/>
            </a:pPr>
            <a:endParaRPr lang="en-US" dirty="0" smtClean="0"/>
          </a:p>
          <a:p>
            <a:pPr>
              <a:buFont typeface="Arial"/>
              <a:buChar char="•"/>
            </a:pPr>
            <a:r>
              <a:rPr lang="fa-IR" dirty="0" smtClean="0"/>
              <a:t>7 ساعت پیش</a:t>
            </a:r>
          </a:p>
          <a:p>
            <a:r>
              <a:rPr lang="fa-IR" dirty="0" smtClean="0">
                <a:hlinkClick r:id="rId3"/>
              </a:rPr>
              <a:t>هم‌رسانی </a:t>
            </a:r>
            <a:endParaRPr lang="fa-IR" dirty="0" smtClean="0"/>
          </a:p>
          <a:p>
            <a:r>
              <a:rPr lang="en-US" dirty="0" smtClean="0"/>
              <a:t>Image copyright MEHR Image caption </a:t>
            </a:r>
            <a:r>
              <a:rPr lang="fa-IR" dirty="0" smtClean="0"/>
              <a:t>بعضی قنات‌ها در ایران به «جاذبه‌های گردشگری» تبدیل شده‌اند از هزاران نفری که به پاریس رفته‌اند تا از تغییرات اقلیمی بگویند و بشنوند، هستند آب‌شناسانی که دل‌نگران از بین رفتن منابع آب شیرین در سرزمین‌های شوربخت هستند.</a:t>
            </a:r>
          </a:p>
          <a:p>
            <a:r>
              <a:rPr lang="fa-IR" dirty="0" smtClean="0"/>
              <a:t>هزاران سال است که فلات ایران، میزبان میلیون‌ها ایرانی و غیر ایرانی بوده است. ایرانیان، دوره‌های ترسالی و خشک‌سالی بسیاری دیده‌اند و می‌دانند باید آنچه در ترسالی به کف آورده‌اند را در دوره‌های خشک‌سالی با مراقبت بیشتری مصرف کنند.</a:t>
            </a:r>
          </a:p>
          <a:p>
            <a:r>
              <a:rPr lang="fa-IR" dirty="0" smtClean="0"/>
              <a:t>ایرانیان از هزاران سال پیش، آموخته بودند که آب را چگونه به کف آرند؛ می‌دانستند رسوبات درشت‌دانه‌ای که بین کوه و دشت قرار گرفته، آب در خود دارد و بسیاری از شهرها روی همین آبرفت‌ها بنا شد. آبرفت‌های درشت‌دانه، حاصل ارتفاع گرفتن و چین خوردگی و شکستگی و گسلش دائمی زمین و فرسایش طی هزاران یا میلیون‌ها سال بوده است. از رسوبات پایانی دوران سوم گرفته تا رسوبات دوران چهارم زمین‌شناسی.</a:t>
            </a:r>
          </a:p>
          <a:p>
            <a:r>
              <a:rPr lang="fa-IR" dirty="0" smtClean="0"/>
              <a:t>ایرانیان باستان نیک می‌دانستند که می‌توان از دل همین آبرفت‌های درشت‌دانه، آب برای نوشیدن و کشاورزی فراهم کرد و راه‌های مدیریتش را هم یافته بودند. پدران ما، هزاران سال پیش از ظهور پادشاهان هخامنشی، کاریز را اختراع کردند. تمدن کاریزی حاصل همین فن‌آوری هوشمندانه و پایداری بود که از ایران به نقاط دوردست نیز کشیده شد.</a:t>
            </a:r>
          </a:p>
          <a:p>
            <a:r>
              <a:rPr lang="fa-IR" dirty="0" smtClean="0"/>
              <a:t>بر پایه پژوهش‌های انجام گرفته در دهه ۴۰ شمسی، در ایران بیش از ۵۰ هزار رشته قنات به طول ۳۶۰ هزار کیلومتر ساخته شده و آب‌دهی این مجموعه در آن زمان، از ۵۰۰ متر مکعب در ثانیه فراتر می‌رفته است.</a:t>
            </a:r>
          </a:p>
          <a:p>
            <a:r>
              <a:rPr lang="en-US" dirty="0" smtClean="0"/>
              <a:t>Image copyright MEHR </a:t>
            </a:r>
            <a:r>
              <a:rPr lang="fa-IR" dirty="0" smtClean="0"/>
              <a:t>اما ایرانیان دوران نوین، قدر دانسته پیشینیان خود را ندانستند. ندانستند که می‌توان با دانش روزگار نوین، قنات‌ها را گسترش داد و زنده کرد. برخی حتی فراموش کردند که جریان آب برخی قنات‌های ایران مرکزی، از جمله در میبد، آن‌قدر زیاد بوده که آسیاب آبی بر آن ساخته بودند.</a:t>
            </a:r>
          </a:p>
          <a:p>
            <a:r>
              <a:rPr lang="fa-IR" dirty="0" smtClean="0"/>
              <a:t>از میان ایرانیان همه دوره‌ها، حاسب الکرجی را می‌توان مهم‌ترین دانشمند آب‌شناس ایران دانست. او بود که راه‌های کشف و استخراج آب‌های زیرزمینی را به روشی علمی تدوین کرد. کتاب «استخراج آب‌های پنهانی» کرجی که بیش از ۱۰۰۰ سال پیش نوشته شده، نه تنها برای کارشناسان آب که برای فیزیک‌دانان نیز خواندنی است. کرجی بود که پیش از بسیاری از دانشمندان اروپایی به کروی بودن زمین و نیروی جاذبه و قوانین حرکت و تعادل اشاره کرده بود.</a:t>
            </a:r>
          </a:p>
          <a:p>
            <a:r>
              <a:rPr lang="fa-IR" dirty="0" smtClean="0"/>
              <a:t>کرجی در کتاب استخراج آب‌های پنهانی، توضیح می‌دهد که چگونه و از چه راه‌هایی می‌توان متوجه وجود آب در زیر زمین شد. او قواعد و قوانین حفر دهلیز و انتقال آب را هم شرح داده بود.</a:t>
            </a:r>
          </a:p>
          <a:p>
            <a:r>
              <a:rPr lang="fa-IR" b="1" dirty="0" smtClean="0"/>
              <a:t>کرجی در اجلاس پاریس</a:t>
            </a:r>
          </a:p>
          <a:p>
            <a:r>
              <a:rPr lang="fa-IR" dirty="0" smtClean="0"/>
              <a:t>اگر کرجی امروز زنده بود، چه می‌کرد؟ اگر به اجلاس پاریس می‌رفت، چه می‌گفت؟</a:t>
            </a:r>
          </a:p>
          <a:p>
            <a:r>
              <a:rPr lang="fa-IR" dirty="0" smtClean="0"/>
              <a:t>بر پایه دانسته‌های امروزی، یک چهارم سطح کشورمان را رسوب فرا گرفته که متوسط عمق این آبرفت‌ها، کمتر از نیم کیلومتر است؛ برخی جاها بیشتر و در برخی کمتر. به عنوان مثال، عمق رسوبات در تهران در برخی نقاط به بیش از هزار متر می‌رسد. این حجم رسوبات دانه درشت می‌تواند بیش از ۵ هزار کیلومتر مکعب آب را در دل خود جا دهد، یعنی کمی بیش از ۱۲ برابر حجم بارش سالانه کشور در سال‌های پیشین (سالانه ۴۱۳ میلیارد متر کعب).</a:t>
            </a:r>
          </a:p>
          <a:p>
            <a:r>
              <a:rPr lang="en-US" dirty="0" smtClean="0"/>
              <a:t>Image copyright TASNIM Image caption </a:t>
            </a:r>
            <a:r>
              <a:rPr lang="fa-IR" dirty="0" smtClean="0"/>
              <a:t>حفر چاه‌های عمیق باعث کاهش شدید آب‌های زیرزمینی در ایران شده است نزدیک به یک یازدهم مساحت کشور را رسوبات دانه درشت کوه‌پایه‌هایه‌ای و مخروط‌های افکنه در بر گرفته که اگر حاسب الکرجی امروز زنده بود، به عنوان آب‌شناس ارشد به حاکمان توصیه می‌کرد آب باران‌های سیل‌آسا و مخرب را تا حد ممکن در این رسوبات دانه درشت در مخروط‌های افکنه ذخیره کنند تا هم نسل‌های کنونی و هم نسل‌های بعدی، تشنه نمانند. راه چاره هم دشوار نیست...باید سرعت سیلاب را گرفت و با روش‌های ساده تغذیه مصنوعی، میزان جذب آب آبرفت‌ها را افزایش داد.</a:t>
            </a:r>
          </a:p>
          <a:p>
            <a:r>
              <a:rPr lang="fa-IR" dirty="0" smtClean="0"/>
              <a:t>کرجی اگر امروز می‌زیست، حتماً به حاکمان می‌گفت که نباید اجازه حفر چاه‌های عمیق و استفاده از موتورپمپ‌های قدرتمند بهره‌مند از سوخت‌های فسیلی را بدهند.</a:t>
            </a:r>
          </a:p>
          <a:p>
            <a:r>
              <a:rPr lang="fa-IR" dirty="0" smtClean="0"/>
              <a:t>البته اگر کرجی امروز زنده بود، باور نمی‌کرد که حاکمان در طی نیم قرن اخیر نسبت به حفر چاه‌های عمیق و مکیدن آخرین قطرات آب سفره‌های زیرزمینی، این همه بی‌تفاوت بوده‌اند. وقتی فضای خالی میان دانه‌های درشت و ریز زیر زمین از آب خالی شد، وزن طبقات بالایی، تدریجاً این فضا را از بین می‌برد و زمین، نشست می‌کند. امروزه صدها فروچاله در دشت‌های کشورمان، حاصل نشست زمین و مکیدن خون زمین هستند. دشت‌های پر آب، بی‌آب می‌شوند...دشت، بی‌آبان می‌شود...بیابان می‌شود.</a:t>
            </a:r>
          </a:p>
          <a:p>
            <a:r>
              <a:rPr lang="fa-IR" dirty="0" smtClean="0"/>
              <a:t>اگر کرجی امروز زنده بود، می‌گفت که کاهش ذخیره برفی در مناطق کوهستانی، چقدر نگران کننده است و اگر می‌شنید که افزایش دمای زمین و فزونی گازهای گل‌خانه‌ای تا چه حد در کاهش بارش برف و ذخیره برفی کوه‌های چهار محال بختیاری و البرز مؤثر بوده، شاید سر به کوه و بیابان می‌گذاشت. کرجی اگر در اجلاس اقلیمی پاریس سخن رئیس سازمان حفاظت محیط زیست ایران را می‌شنید که قول داده در صورت برداشتن تحریم‌ها، ۴٪ تولید گازهای گلخانه‌ای ایران کاسته خواهد شد، از این حمه «سخاوت» می‌گریست!</a:t>
            </a:r>
          </a:p>
          <a:p>
            <a:r>
              <a:rPr lang="en-US" dirty="0" smtClean="0"/>
              <a:t>Image copyright TASNIM Image caption </a:t>
            </a:r>
            <a:r>
              <a:rPr lang="fa-IR" dirty="0" smtClean="0"/>
              <a:t>آب ذخیره شده در دریاچه پشت سدها در معرض تبخیر شدید است کرجی اگر در پاریس بود، به جهانیان می‌گفت که ایران با همین باران کم شده‌اش که از متوسط ۲۵۰ میلیمتر در سال به ۱۹۷ میلیمتر رسیده، هنوز جای فراوانی برای ذخیره‌سازی آب و نگهبانی از ذخایر آب دارد. می‌گفت که ایرانیان کاریزساز می‌توانند از پس خشک‌سالی به خوبی بر آیند و نگرانی کمتری هم بابت افزایش میزان تبخیر سالانه که سهم قابل توجهی از آب پشت سدهای ساخته شده را تبخیر می‌کند، خواهند داشت. برای فرنگی‌ها توضیح می‌داد که با مهار سیلاب‌های پاییز و زمستان و بهار و تغذیه آبرفت‌های کوه‌پایه‌ها و بالا دست دشت‌ها، هم مانع فرسایش بخشی از خاک می‌تواند شد و هم آب ذخیره شده در زیر زمین، به اندازه آب دریاچه‌های دست‌ساز بشر، تبخیر نمی‌شود.</a:t>
            </a:r>
          </a:p>
          <a:p>
            <a:r>
              <a:rPr lang="fa-IR" dirty="0" smtClean="0"/>
              <a:t>کرجی اگر به پاریس رفته بود، احتمالاً آمار واردات «آب مجازی» ایران را لو می‌داد و می‌گفت که کشورش به طور متوسط سالی ۹ کیلومتر مکعب «آب مجازی» وارد می‌کند. برای تولید بسیاری از محصولاتی که ایران وارد کرده، آب مصرف شده است. همچنین می‌گفت که چه بر سر هزاران تن سیب‌زمینی آمده که بعد از صرف میلیون‌ها متر مکعب آب برای کشت و تولید، ناگهان از بین رفته است.</a:t>
            </a:r>
          </a:p>
          <a:p>
            <a:r>
              <a:rPr lang="fa-IR" dirty="0" smtClean="0"/>
              <a:t>کرجی اگر به پاریس رفته بود، می‌گفت که با مدیریت منطقی، نه تنها می‌توان مانع بیابانی شدن و گرمایش بیشتر ایران شد، که می‌توان با افزایش فضای سبز بر روی رسوبات دانه درشت، حتی در مقیاسی کوچک، تغییرات را وارونه کرد.</a:t>
            </a:r>
          </a:p>
          <a:p>
            <a:r>
              <a:rPr lang="en-US" dirty="0" smtClean="0"/>
              <a:t>Image copyright TASNIM Image caption </a:t>
            </a:r>
            <a:r>
              <a:rPr lang="fa-IR" dirty="0" smtClean="0"/>
              <a:t>اگر برفی به کوهستان نبارد، به سالی دجله گردد خشک‌رودی کرجی اگر به پاریس رفته بود، حتماً هشدار می‌داد که ادامه روند فعلی نادیده گرفتن ذخایر ارزشمند آبرفتی، حتماً به مهاجرت میلیونی ایرانیان تا ۱۵ سال آینده منتهی خواهد شد. بسیاری از همین ایرانیان که بارش چند قطره باران را معادل رفع خشکسالی و بی‌آبی می‌دانند، اما یادشان رفته که اگر برفی به کوهستان نبارد، «به سالی دجله گردد خشک‌رودی».</a:t>
            </a:r>
          </a:p>
          <a:p>
            <a:r>
              <a:rPr lang="fa-IR" dirty="0" smtClean="0"/>
              <a:t>کرجی اگر به پاریس رفته بود، به جماعت «جامعه مدنی» می‌گفت که راه و چاه انجام امور به‌دست مردمان را بیاموزند و منتظر دولت هم نمانند، که دولتیان تا متوجه عمق فاجعه بشوند، فلات ایران با بادهای خشک روی زمین‌های رطوبت از دست داده، بر باد خواهد رفت.</a:t>
            </a:r>
          </a:p>
          <a:p>
            <a:r>
              <a:rPr lang="fa-IR" dirty="0" smtClean="0"/>
              <a:t>البته اگر کرجی امروز می‌زیست و این همه کولر آبی به جای بادگیر بر بام‌های تهرانی‌ها می‌دید، بر سر خود می‌کوبید و می‌گریست که چرا آب با ارزش رودخانه کرج را برای خنک کردن تهرانی‌ها هدر می‌دهند و بعد می‌گویند که تهرانی‌ها آب کافی برای نوشیدن نخواهند داشت…</a:t>
            </a:r>
          </a:p>
          <a:p>
            <a:r>
              <a:rPr lang="fa-IR" b="1" dirty="0" smtClean="0"/>
              <a:t>هم‌رسانی </a:t>
            </a:r>
            <a:r>
              <a:rPr lang="fa-IR" b="1" dirty="0" smtClean="0">
                <a:hlinkClick r:id="rId4"/>
              </a:rPr>
              <a:t>چگونه می‌توانید این مطلب را به دیگران برسانید</a:t>
            </a:r>
            <a:r>
              <a:rPr lang="fa-IR" b="1" dirty="0" smtClean="0"/>
              <a:t> </a:t>
            </a:r>
          </a:p>
          <a:p>
            <a:pPr>
              <a:buFont typeface="Arial"/>
              <a:buChar char="•"/>
            </a:pPr>
            <a:r>
              <a:rPr lang="fa-IR" dirty="0" smtClean="0">
                <a:hlinkClick r:id="rId5"/>
              </a:rPr>
              <a:t>ایمیل </a:t>
            </a:r>
            <a:endParaRPr lang="fa-IR" dirty="0" smtClean="0"/>
          </a:p>
          <a:p>
            <a:pPr>
              <a:buFont typeface="Arial"/>
              <a:buChar char="•"/>
            </a:pPr>
            <a:r>
              <a:rPr lang="en-US" dirty="0" smtClean="0">
                <a:hlinkClick r:id="rId6"/>
              </a:rPr>
              <a:t>Facebook </a:t>
            </a:r>
            <a:endParaRPr lang="en-US" dirty="0" smtClean="0"/>
          </a:p>
          <a:p>
            <a:pPr>
              <a:buFont typeface="Arial"/>
              <a:buChar char="•"/>
            </a:pPr>
            <a:r>
              <a:rPr lang="en-US" dirty="0" smtClean="0">
                <a:hlinkClick r:id="rId7"/>
              </a:rPr>
              <a:t>Twitter </a:t>
            </a:r>
            <a:endParaRPr lang="en-US" dirty="0" smtClean="0"/>
          </a:p>
          <a:p>
            <a:pPr>
              <a:buFont typeface="Arial"/>
              <a:buChar char="•"/>
            </a:pPr>
            <a:r>
              <a:rPr lang="en-US" dirty="0" smtClean="0">
                <a:hlinkClick r:id="rId8"/>
              </a:rPr>
              <a:t>Google+ </a:t>
            </a:r>
            <a:endParaRPr lang="en-US" dirty="0" smtClean="0"/>
          </a:p>
          <a:p>
            <a:pPr>
              <a:buFont typeface="Arial"/>
              <a:buChar char="•"/>
            </a:pPr>
            <a:r>
              <a:rPr lang="en-US" dirty="0" err="1" smtClean="0">
                <a:hlinkClick r:id="rId9"/>
              </a:rPr>
              <a:t>Balatarin</a:t>
            </a:r>
            <a:r>
              <a:rPr lang="en-US" dirty="0" smtClean="0">
                <a:hlinkClick r:id="rId9"/>
              </a:rPr>
              <a:t> </a:t>
            </a:r>
            <a:endParaRPr lang="en-US" dirty="0" smtClean="0"/>
          </a:p>
          <a:p>
            <a:r>
              <a:rPr lang="fa-IR" dirty="0" smtClean="0">
                <a:hlinkClick r:id="rId10"/>
              </a:rPr>
              <a:t>بالا </a:t>
            </a:r>
            <a:endParaRPr lang="fa-IR" dirty="0" smtClean="0"/>
          </a:p>
          <a:p>
            <a:r>
              <a:rPr lang="fa-IR" b="1" dirty="0" smtClean="0"/>
              <a:t>مطالب مرتبط</a:t>
            </a:r>
          </a:p>
          <a:p>
            <a:pPr>
              <a:buFont typeface="Arial"/>
              <a:buChar char="•"/>
            </a:pPr>
            <a:r>
              <a:rPr lang="fa-IR" dirty="0" smtClean="0">
                <a:hlinkClick r:id="rId11"/>
              </a:rPr>
              <a:t>صفحه ویژه: اجلاس تغییرات اقلیمی در پاریس </a:t>
            </a:r>
          </a:p>
          <a:p>
            <a:pPr>
              <a:buFont typeface="Arial"/>
              <a:buChar char="•"/>
            </a:pPr>
            <a:r>
              <a:rPr lang="fa-IR" dirty="0" smtClean="0">
                <a:hlinkClick r:id="rId11"/>
              </a:rPr>
              <a:t>7 ساعت پیش</a:t>
            </a:r>
          </a:p>
          <a:p>
            <a:pPr>
              <a:buFont typeface="Arial"/>
              <a:buChar char="•"/>
            </a:pPr>
            <a:r>
              <a:rPr lang="fa-IR" dirty="0" smtClean="0">
                <a:hlinkClick r:id="rId12"/>
              </a:rPr>
              <a:t>خشکسالی، خشکیدگی و بی‌آبی؛ وحشت بزرگ در کمین ایران </a:t>
            </a:r>
          </a:p>
          <a:p>
            <a:pPr>
              <a:buFont typeface="Arial"/>
              <a:buChar char="•"/>
            </a:pPr>
            <a:r>
              <a:rPr lang="fa-IR" dirty="0" smtClean="0">
                <a:hlinkClick r:id="rId12"/>
              </a:rPr>
              <a:t>3 دسامبر 2015 - 12 آذر 1394</a:t>
            </a:r>
          </a:p>
          <a:p>
            <a:pPr>
              <a:buFont typeface="Arial"/>
              <a:buChar char="•"/>
            </a:pPr>
            <a:r>
              <a:rPr lang="fa-IR" dirty="0" smtClean="0">
                <a:hlinkClick r:id="rId13"/>
              </a:rPr>
              <a:t>شش گرافیکی که تغییرات اقلیمی را توضیح می‌دهد </a:t>
            </a:r>
          </a:p>
          <a:p>
            <a:pPr>
              <a:buFont typeface="Arial"/>
              <a:buChar char="•"/>
            </a:pPr>
            <a:r>
              <a:rPr lang="fa-IR" dirty="0" smtClean="0">
                <a:hlinkClick r:id="rId14"/>
              </a:rPr>
              <a:t>چ</a:t>
            </a:r>
          </a:p>
          <a:p>
            <a:endParaRPr lang="en-US" dirty="0"/>
          </a:p>
        </p:txBody>
      </p:sp>
      <p:sp>
        <p:nvSpPr>
          <p:cNvPr id="4" name="Slide Number Placeholder 3"/>
          <p:cNvSpPr>
            <a:spLocks noGrp="1"/>
          </p:cNvSpPr>
          <p:nvPr>
            <p:ph type="sldNum" sz="quarter" idx="10"/>
          </p:nvPr>
        </p:nvSpPr>
        <p:spPr/>
        <p:txBody>
          <a:bodyPr/>
          <a:lstStyle/>
          <a:p>
            <a:fld id="{020A2337-F334-496D-989C-6BEBDA765206}" type="slidenum">
              <a:rPr lang="en-US" smtClean="0"/>
              <a:pPr/>
              <a:t>34</a:t>
            </a:fld>
            <a:endParaRPr lang="en-US"/>
          </a:p>
        </p:txBody>
      </p:sp>
    </p:spTree>
    <p:extLst>
      <p:ext uri="{BB962C8B-B14F-4D97-AF65-F5344CB8AC3E}">
        <p14:creationId xmlns:p14="http://schemas.microsoft.com/office/powerpoint/2010/main" val="4135432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image shows again a typical diagram of a </a:t>
            </a:r>
            <a:r>
              <a:rPr lang="en-US" dirty="0" err="1" smtClean="0"/>
              <a:t>Qanat</a:t>
            </a:r>
            <a:r>
              <a:rPr lang="en-US" dirty="0" smtClean="0"/>
              <a:t>.</a:t>
            </a:r>
            <a:r>
              <a:rPr lang="en-US" baseline="0" dirty="0" smtClean="0"/>
              <a:t> As you see the mother well was about 300 to 400 m.  </a:t>
            </a:r>
            <a:endParaRPr lang="en-US" dirty="0"/>
          </a:p>
        </p:txBody>
      </p:sp>
      <p:sp>
        <p:nvSpPr>
          <p:cNvPr id="4" name="Slide Number Placeholder 3"/>
          <p:cNvSpPr>
            <a:spLocks noGrp="1"/>
          </p:cNvSpPr>
          <p:nvPr>
            <p:ph type="sldNum" sz="quarter" idx="10"/>
          </p:nvPr>
        </p:nvSpPr>
        <p:spPr/>
        <p:txBody>
          <a:bodyPr/>
          <a:lstStyle/>
          <a:p>
            <a:fld id="{020A2337-F334-496D-989C-6BEBDA76520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 have a clip of how </a:t>
            </a:r>
            <a:r>
              <a:rPr lang="en-US" dirty="0" err="1" smtClean="0"/>
              <a:t>Qanat</a:t>
            </a:r>
            <a:r>
              <a:rPr lang="en-US" dirty="0" smtClean="0"/>
              <a:t> was invented by Persian. </a:t>
            </a:r>
            <a:endParaRPr lang="en-US" dirty="0"/>
          </a:p>
        </p:txBody>
      </p:sp>
      <p:sp>
        <p:nvSpPr>
          <p:cNvPr id="4" name="Slide Number Placeholder 3"/>
          <p:cNvSpPr>
            <a:spLocks noGrp="1"/>
          </p:cNvSpPr>
          <p:nvPr>
            <p:ph type="sldNum" sz="quarter" idx="10"/>
          </p:nvPr>
        </p:nvSpPr>
        <p:spPr/>
        <p:txBody>
          <a:bodyPr/>
          <a:lstStyle/>
          <a:p>
            <a:fld id="{020A2337-F334-496D-989C-6BEBDA76520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b="0" i="0" kern="1200" dirty="0" smtClean="0">
                <a:solidFill>
                  <a:schemeClr val="tx1"/>
                </a:solidFill>
                <a:latin typeface="+mn-lt"/>
                <a:ea typeface="+mn-ea"/>
                <a:cs typeface="+mn-cs"/>
              </a:rPr>
              <a:t>Thus</a:t>
            </a:r>
            <a:r>
              <a:rPr lang="en-US" sz="1200" b="0" i="0" kern="1200" baseline="0" dirty="0" smtClean="0">
                <a:solidFill>
                  <a:schemeClr val="tx1"/>
                </a:solidFill>
                <a:latin typeface="+mn-lt"/>
                <a:ea typeface="+mn-ea"/>
                <a:cs typeface="+mn-cs"/>
              </a:rPr>
              <a:t> a </a:t>
            </a:r>
            <a:r>
              <a:rPr lang="en-US" sz="1200" b="0" i="0" kern="1200" baseline="0" dirty="0" err="1" smtClean="0">
                <a:solidFill>
                  <a:schemeClr val="tx1"/>
                </a:solidFill>
                <a:latin typeface="+mn-lt"/>
                <a:ea typeface="+mn-ea"/>
                <a:cs typeface="+mn-cs"/>
              </a:rPr>
              <a:t>Qanat</a:t>
            </a:r>
            <a:r>
              <a:rPr lang="en-US" sz="1200" b="0" i="0" kern="1200" baseline="0" dirty="0" smtClean="0">
                <a:solidFill>
                  <a:schemeClr val="tx1"/>
                </a:solidFill>
                <a:latin typeface="+mn-lt"/>
                <a:ea typeface="+mn-ea"/>
                <a:cs typeface="+mn-cs"/>
              </a:rPr>
              <a:t> was a </a:t>
            </a:r>
            <a:r>
              <a:rPr lang="en-US" sz="1200" b="0" i="0" kern="1200" baseline="0" dirty="0" smtClean="0">
                <a:solidFill>
                  <a:schemeClr val="tx1"/>
                </a:solidFill>
                <a:latin typeface="Arial" pitchFamily="34" charset="0"/>
                <a:ea typeface="+mn-ea"/>
                <a:cs typeface="Arial" pitchFamily="34" charset="0"/>
              </a:rPr>
              <a:t>w</a:t>
            </a:r>
            <a:r>
              <a:rPr lang="en-US" sz="1200" b="0" dirty="0" smtClean="0">
                <a:latin typeface="Arial" pitchFamily="34" charset="0"/>
                <a:cs typeface="Arial" pitchFamily="34" charset="0"/>
              </a:rPr>
              <a:t>ater supplement system</a:t>
            </a:r>
            <a:r>
              <a:rPr lang="en-US" sz="1200" b="0" baseline="0" dirty="0" smtClean="0">
                <a:latin typeface="Arial" pitchFamily="34" charset="0"/>
                <a:cs typeface="Arial" pitchFamily="34" charset="0"/>
              </a:rPr>
              <a:t> </a:t>
            </a:r>
            <a:r>
              <a:rPr lang="en-US" sz="1200" b="0" dirty="0" smtClean="0">
                <a:latin typeface="Arial" pitchFamily="34" charset="0"/>
                <a:cs typeface="Arial" pitchFamily="34" charset="0"/>
              </a:rPr>
              <a:t>and</a:t>
            </a:r>
            <a:r>
              <a:rPr lang="en-US" sz="1200" b="0" baseline="0" dirty="0" smtClean="0">
                <a:latin typeface="Arial" pitchFamily="34" charset="0"/>
                <a:cs typeface="Arial" pitchFamily="34" charset="0"/>
              </a:rPr>
              <a:t> an u</a:t>
            </a:r>
            <a:r>
              <a:rPr lang="en-US" sz="1200" b="0" dirty="0" smtClean="0">
                <a:latin typeface="Arial" pitchFamily="34" charset="0"/>
                <a:cs typeface="Arial" pitchFamily="34" charset="0"/>
              </a:rPr>
              <a:t>nderground aqueduct which was</a:t>
            </a:r>
            <a:r>
              <a:rPr lang="en-US" sz="1200" b="0" baseline="0" dirty="0" smtClean="0">
                <a:latin typeface="Arial" pitchFamily="34" charset="0"/>
                <a:cs typeface="Arial" pitchFamily="34" charset="0"/>
              </a:rPr>
              <a:t> m</a:t>
            </a:r>
            <a:r>
              <a:rPr lang="en-US" sz="1200" b="0" dirty="0" smtClean="0">
                <a:latin typeface="Arial" pitchFamily="34" charset="0"/>
                <a:cs typeface="Arial" pitchFamily="34" charset="0"/>
              </a:rPr>
              <a:t>an-made water channels. </a:t>
            </a:r>
          </a:p>
          <a:p>
            <a:r>
              <a:rPr lang="en-US" sz="1200" b="0" dirty="0" smtClean="0">
                <a:latin typeface="Arial" pitchFamily="34" charset="0"/>
                <a:cs typeface="Arial" pitchFamily="34" charset="0"/>
              </a:rPr>
              <a:t>They were far away from city</a:t>
            </a:r>
            <a:r>
              <a:rPr lang="en-US" sz="1200" b="0" baseline="0" dirty="0" smtClean="0">
                <a:latin typeface="Arial" pitchFamily="34" charset="0"/>
                <a:cs typeface="Arial" pitchFamily="34" charset="0"/>
              </a:rPr>
              <a:t> and were built to t</a:t>
            </a:r>
            <a:r>
              <a:rPr lang="en-US" sz="1200" b="0" dirty="0" smtClean="0">
                <a:latin typeface="Arial" pitchFamily="34" charset="0"/>
                <a:cs typeface="Arial" pitchFamily="34" charset="0"/>
              </a:rPr>
              <a:t>ransferring water to the human settlements</a:t>
            </a:r>
            <a:r>
              <a:rPr lang="en-US" sz="1200" b="0" baseline="0" dirty="0" smtClean="0">
                <a:latin typeface="Arial" pitchFamily="34" charset="0"/>
                <a:cs typeface="Arial" pitchFamily="34" charset="0"/>
              </a:rPr>
              <a:t>. It worked by si</a:t>
            </a:r>
            <a:r>
              <a:rPr lang="en-US" sz="1200" b="0" dirty="0" smtClean="0">
                <a:latin typeface="Arial" pitchFamily="34" charset="0"/>
                <a:cs typeface="Arial" pitchFamily="34" charset="0"/>
              </a:rPr>
              <a:t>nking a series of wells and linking them underground. </a:t>
            </a:r>
          </a:p>
          <a:p>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(1)</a:t>
            </a:r>
            <a:r>
              <a:rPr lang="en-US" sz="1200" b="0" i="0" kern="1200" dirty="0" err="1" smtClean="0">
                <a:solidFill>
                  <a:schemeClr val="tx1"/>
                </a:solidFill>
                <a:latin typeface="+mn-lt"/>
                <a:ea typeface="+mn-ea"/>
                <a:cs typeface="+mn-cs"/>
              </a:rPr>
              <a:t>Sanizadeh</a:t>
            </a:r>
            <a:r>
              <a:rPr lang="en-US" sz="1200" b="0" i="0" kern="1200" dirty="0" smtClean="0">
                <a:solidFill>
                  <a:schemeClr val="tx1"/>
                </a:solidFill>
                <a:latin typeface="+mn-lt"/>
                <a:ea typeface="+mn-ea"/>
                <a:cs typeface="+mn-cs"/>
              </a:rPr>
              <a:t>, S. K. (2008). Novel hydraulic structures and water management in Iran: a historical perspective. </a:t>
            </a:r>
            <a:r>
              <a:rPr lang="en-US" sz="1200" b="0" i="1" kern="1200" dirty="0" smtClean="0">
                <a:solidFill>
                  <a:schemeClr val="tx1"/>
                </a:solidFill>
                <a:latin typeface="+mn-lt"/>
                <a:ea typeface="+mn-ea"/>
                <a:cs typeface="+mn-cs"/>
              </a:rPr>
              <a:t>Water Culture and Water Conflict in the Mediterranean Area, CIHEAM-IAMB (Bari)</a:t>
            </a:r>
            <a:r>
              <a:rPr lang="en-US" sz="1200" b="0" i="0" kern="1200" dirty="0" smtClean="0">
                <a:solidFill>
                  <a:schemeClr val="tx1"/>
                </a:solidFill>
                <a:latin typeface="+mn-lt"/>
                <a:ea typeface="+mn-ea"/>
                <a:cs typeface="+mn-cs"/>
              </a:rPr>
              <a:t>, 25-43.</a:t>
            </a:r>
            <a:endParaRPr lang="en-US" dirty="0" smtClean="0">
              <a:hlinkClick r:id="rId3"/>
            </a:endParaRPr>
          </a:p>
          <a:p>
            <a:r>
              <a:rPr lang="en-US" dirty="0" smtClean="0">
                <a:hlinkClick r:id="rId3"/>
              </a:rPr>
              <a:t>(2) http://www.destinationiran.com/water-management-in-ancient-persia.htm</a:t>
            </a:r>
            <a:endParaRPr lang="en-US" dirty="0" smtClean="0"/>
          </a:p>
          <a:p>
            <a:r>
              <a:rPr lang="en-US" dirty="0" smtClean="0"/>
              <a:t>Novel hydraulic structures and </a:t>
            </a:r>
          </a:p>
          <a:p>
            <a:r>
              <a:rPr lang="en-US" dirty="0" smtClean="0"/>
              <a:t>water management in Iran: </a:t>
            </a:r>
          </a:p>
          <a:p>
            <a:r>
              <a:rPr lang="en-US" dirty="0" smtClean="0"/>
              <a:t>A historical perspective</a:t>
            </a:r>
          </a:p>
          <a:p>
            <a:r>
              <a:rPr lang="en-US" dirty="0" err="1" smtClean="0"/>
              <a:t>Shahram</a:t>
            </a:r>
            <a:r>
              <a:rPr lang="en-US" dirty="0" smtClean="0"/>
              <a:t> </a:t>
            </a:r>
            <a:r>
              <a:rPr lang="en-US" dirty="0" err="1" smtClean="0"/>
              <a:t>Khora</a:t>
            </a:r>
            <a:r>
              <a:rPr lang="en-US" dirty="0" smtClean="0"/>
              <a:t> </a:t>
            </a:r>
            <a:r>
              <a:rPr lang="en-US" dirty="0" err="1" smtClean="0"/>
              <a:t>Sanizadeh</a:t>
            </a:r>
            <a:endParaRPr lang="en-US" dirty="0" smtClean="0"/>
          </a:p>
          <a:p>
            <a:r>
              <a:rPr lang="en-US" dirty="0" smtClean="0"/>
              <a:t>Department of Water Resources Research, Water Research Institute, Iran , ran</a:t>
            </a:r>
          </a:p>
          <a:p>
            <a:r>
              <a:rPr lang="en-US" dirty="0" smtClean="0"/>
              <a:t>Summary. Iran is located in an arid, semi-arid region. Due to the unfavorable distribution of surface water, to </a:t>
            </a:r>
          </a:p>
          <a:p>
            <a:r>
              <a:rPr lang="en-US" dirty="0" err="1" smtClean="0"/>
              <a:t>fulill</a:t>
            </a:r>
            <a:r>
              <a:rPr lang="en-US" dirty="0" smtClean="0"/>
              <a:t> water demands and </a:t>
            </a:r>
            <a:r>
              <a:rPr lang="en-US" dirty="0" err="1" smtClean="0"/>
              <a:t>luctuation</a:t>
            </a:r>
            <a:r>
              <a:rPr lang="en-US" dirty="0" smtClean="0"/>
              <a:t> of yearly seasonal streams, Iranian people have tried to provide a better </a:t>
            </a:r>
          </a:p>
          <a:p>
            <a:r>
              <a:rPr lang="en-US" dirty="0" smtClean="0"/>
              <a:t>condition for utilization of water as a vital matter. This paper intends to acquaint the readers with some of the </a:t>
            </a:r>
          </a:p>
          <a:p>
            <a:r>
              <a:rPr lang="en-US" dirty="0" smtClean="0"/>
              <a:t>famous Iranian historical water monuments.</a:t>
            </a:r>
          </a:p>
          <a:p>
            <a:r>
              <a:rPr lang="en-US" dirty="0" smtClean="0"/>
              <a:t>Keywords. Historic – Water – Monuments – Iran – </a:t>
            </a:r>
            <a:r>
              <a:rPr lang="en-US" dirty="0" err="1" smtClean="0"/>
              <a:t>Qanat</a:t>
            </a:r>
            <a:r>
              <a:rPr lang="en-US" dirty="0" smtClean="0"/>
              <a:t> – </a:t>
            </a:r>
            <a:r>
              <a:rPr lang="en-US" dirty="0" err="1" smtClean="0"/>
              <a:t>Ab</a:t>
            </a:r>
            <a:r>
              <a:rPr lang="en-US" dirty="0" smtClean="0"/>
              <a:t> </a:t>
            </a:r>
            <a:r>
              <a:rPr lang="en-US" dirty="0" err="1" smtClean="0"/>
              <a:t>anbar</a:t>
            </a:r>
            <a:r>
              <a:rPr lang="en-US" dirty="0" smtClean="0"/>
              <a:t> – Dam. </a:t>
            </a:r>
          </a:p>
          <a:p>
            <a:r>
              <a:rPr lang="en-US" dirty="0" smtClean="0"/>
              <a:t>Structures </a:t>
            </a:r>
            <a:r>
              <a:rPr lang="en-US" dirty="0" err="1" smtClean="0"/>
              <a:t>hydrauliques</a:t>
            </a:r>
            <a:r>
              <a:rPr lang="en-US" dirty="0" smtClean="0"/>
              <a:t> et </a:t>
            </a:r>
            <a:r>
              <a:rPr lang="en-US" dirty="0" err="1" smtClean="0"/>
              <a:t>gestion</a:t>
            </a:r>
            <a:r>
              <a:rPr lang="en-US" dirty="0" smtClean="0"/>
              <a:t> de </a:t>
            </a:r>
            <a:r>
              <a:rPr lang="en-US" dirty="0" err="1" smtClean="0"/>
              <a:t>l’eau</a:t>
            </a:r>
            <a:r>
              <a:rPr lang="en-US" dirty="0" smtClean="0"/>
              <a:t> en Iran : </a:t>
            </a:r>
            <a:r>
              <a:rPr lang="en-US" dirty="0" err="1" smtClean="0"/>
              <a:t>une</a:t>
            </a:r>
            <a:r>
              <a:rPr lang="en-US" dirty="0" smtClean="0"/>
              <a:t> perspective </a:t>
            </a:r>
            <a:r>
              <a:rPr lang="en-US" dirty="0" err="1" smtClean="0"/>
              <a:t>historique</a:t>
            </a:r>
            <a:endParaRPr lang="en-US" dirty="0" smtClean="0"/>
          </a:p>
          <a:p>
            <a:r>
              <a:rPr lang="en-US" dirty="0" smtClean="0"/>
              <a:t>Résumé. </a:t>
            </a:r>
            <a:r>
              <a:rPr lang="en-US" dirty="0" err="1" smtClean="0"/>
              <a:t>L’Iran</a:t>
            </a:r>
            <a:r>
              <a:rPr lang="en-US" dirty="0" smtClean="0"/>
              <a:t> </a:t>
            </a:r>
            <a:r>
              <a:rPr lang="en-US" dirty="0" err="1" smtClean="0"/>
              <a:t>est</a:t>
            </a:r>
            <a:r>
              <a:rPr lang="en-US" dirty="0" smtClean="0"/>
              <a:t> </a:t>
            </a:r>
            <a:r>
              <a:rPr lang="en-US" dirty="0" err="1" smtClean="0"/>
              <a:t>situé</a:t>
            </a:r>
            <a:r>
              <a:rPr lang="en-US" dirty="0" smtClean="0"/>
              <a:t> </a:t>
            </a:r>
            <a:r>
              <a:rPr lang="en-US" dirty="0" err="1" smtClean="0"/>
              <a:t>dans</a:t>
            </a:r>
            <a:r>
              <a:rPr lang="en-US" dirty="0" smtClean="0"/>
              <a:t> </a:t>
            </a:r>
            <a:r>
              <a:rPr lang="en-US" dirty="0" err="1" smtClean="0"/>
              <a:t>une</a:t>
            </a:r>
            <a:r>
              <a:rPr lang="en-US" dirty="0" smtClean="0"/>
              <a:t> </a:t>
            </a:r>
            <a:r>
              <a:rPr lang="en-US" dirty="0" err="1" smtClean="0"/>
              <a:t>région</a:t>
            </a:r>
            <a:r>
              <a:rPr lang="en-US" dirty="0" smtClean="0"/>
              <a:t> </a:t>
            </a:r>
            <a:r>
              <a:rPr lang="en-US" dirty="0" err="1" smtClean="0"/>
              <a:t>aride</a:t>
            </a:r>
            <a:r>
              <a:rPr lang="en-US" dirty="0" smtClean="0"/>
              <a:t>, semi-</a:t>
            </a:r>
            <a:r>
              <a:rPr lang="en-US" dirty="0" err="1" smtClean="0"/>
              <a:t>aride</a:t>
            </a:r>
            <a:r>
              <a:rPr lang="en-US" dirty="0" smtClean="0"/>
              <a:t>. La </a:t>
            </a:r>
            <a:r>
              <a:rPr lang="en-US" dirty="0" err="1" smtClean="0"/>
              <a:t>répartition</a:t>
            </a:r>
            <a:r>
              <a:rPr lang="en-US" dirty="0" smtClean="0"/>
              <a:t> </a:t>
            </a:r>
            <a:r>
              <a:rPr lang="en-US" dirty="0" err="1" smtClean="0"/>
              <a:t>défavorable</a:t>
            </a:r>
            <a:r>
              <a:rPr lang="en-US" dirty="0" smtClean="0"/>
              <a:t> des </a:t>
            </a:r>
            <a:r>
              <a:rPr lang="en-US" dirty="0" err="1" smtClean="0"/>
              <a:t>eaux</a:t>
            </a:r>
            <a:r>
              <a:rPr lang="en-US" dirty="0" smtClean="0"/>
              <a:t> de surface a </a:t>
            </a:r>
          </a:p>
          <a:p>
            <a:r>
              <a:rPr lang="en-US" dirty="0" smtClean="0"/>
              <a:t>conduit la population </a:t>
            </a:r>
            <a:r>
              <a:rPr lang="en-US" dirty="0" err="1" smtClean="0"/>
              <a:t>iranienne</a:t>
            </a:r>
            <a:r>
              <a:rPr lang="en-US" dirty="0" smtClean="0"/>
              <a:t> à </a:t>
            </a:r>
            <a:r>
              <a:rPr lang="en-US" dirty="0" err="1" smtClean="0"/>
              <a:t>créer</a:t>
            </a:r>
            <a:r>
              <a:rPr lang="en-US" dirty="0" smtClean="0"/>
              <a:t> de </a:t>
            </a:r>
            <a:r>
              <a:rPr lang="en-US" dirty="0" err="1" smtClean="0"/>
              <a:t>meilleures</a:t>
            </a:r>
            <a:r>
              <a:rPr lang="en-US" dirty="0" smtClean="0"/>
              <a:t> conditions </a:t>
            </a:r>
            <a:r>
              <a:rPr lang="en-US" dirty="0" err="1" smtClean="0"/>
              <a:t>d’utilisation</a:t>
            </a:r>
            <a:r>
              <a:rPr lang="en-US" dirty="0" smtClean="0"/>
              <a:t> </a:t>
            </a:r>
            <a:r>
              <a:rPr lang="en-US" dirty="0" err="1" smtClean="0"/>
              <a:t>d’une</a:t>
            </a:r>
            <a:r>
              <a:rPr lang="en-US" dirty="0" smtClean="0"/>
              <a:t> </a:t>
            </a:r>
            <a:r>
              <a:rPr lang="en-US" dirty="0" err="1" smtClean="0"/>
              <a:t>ressource</a:t>
            </a:r>
            <a:r>
              <a:rPr lang="en-US" dirty="0" smtClean="0"/>
              <a:t> </a:t>
            </a:r>
            <a:r>
              <a:rPr lang="en-US" dirty="0" err="1" smtClean="0"/>
              <a:t>aussi</a:t>
            </a:r>
            <a:r>
              <a:rPr lang="en-US" dirty="0" smtClean="0"/>
              <a:t> </a:t>
            </a:r>
            <a:r>
              <a:rPr lang="en-US" dirty="0" err="1" smtClean="0"/>
              <a:t>vitale</a:t>
            </a:r>
            <a:r>
              <a:rPr lang="en-US" dirty="0" smtClean="0"/>
              <a:t> </a:t>
            </a:r>
            <a:r>
              <a:rPr lang="en-US" dirty="0" err="1" smtClean="0"/>
              <a:t>que</a:t>
            </a:r>
            <a:r>
              <a:rPr lang="en-US" dirty="0" smtClean="0"/>
              <a:t> </a:t>
            </a:r>
          </a:p>
          <a:p>
            <a:r>
              <a:rPr lang="en-US" dirty="0" err="1" smtClean="0"/>
              <a:t>l’eau</a:t>
            </a:r>
            <a:r>
              <a:rPr lang="en-US" dirty="0" smtClean="0"/>
              <a:t> pour faire face à la </a:t>
            </a:r>
            <a:r>
              <a:rPr lang="en-US" dirty="0" err="1" smtClean="0"/>
              <a:t>demande</a:t>
            </a:r>
            <a:r>
              <a:rPr lang="en-US" dirty="0" smtClean="0"/>
              <a:t> et aux </a:t>
            </a:r>
            <a:r>
              <a:rPr lang="en-US" dirty="0" err="1" smtClean="0"/>
              <a:t>luctuations</a:t>
            </a:r>
            <a:r>
              <a:rPr lang="en-US" dirty="0" smtClean="0"/>
              <a:t> des </a:t>
            </a:r>
            <a:r>
              <a:rPr lang="en-US" dirty="0" err="1" smtClean="0"/>
              <a:t>débits</a:t>
            </a:r>
            <a:r>
              <a:rPr lang="en-US" dirty="0" smtClean="0"/>
              <a:t> </a:t>
            </a:r>
            <a:r>
              <a:rPr lang="en-US" dirty="0" err="1" smtClean="0"/>
              <a:t>saisonniers</a:t>
            </a:r>
            <a:r>
              <a:rPr lang="en-US" dirty="0" smtClean="0"/>
              <a:t> </a:t>
            </a:r>
            <a:r>
              <a:rPr lang="en-US" dirty="0" err="1" smtClean="0"/>
              <a:t>annuels</a:t>
            </a:r>
            <a:r>
              <a:rPr lang="en-US" dirty="0" smtClean="0"/>
              <a:t>. </a:t>
            </a:r>
            <a:r>
              <a:rPr lang="en-US" dirty="0" err="1" smtClean="0"/>
              <a:t>Ce</a:t>
            </a:r>
            <a:r>
              <a:rPr lang="en-US" dirty="0" smtClean="0"/>
              <a:t> travail vise à faire </a:t>
            </a:r>
          </a:p>
          <a:p>
            <a:r>
              <a:rPr lang="en-US" dirty="0" err="1" smtClean="0"/>
              <a:t>connaître</a:t>
            </a:r>
            <a:r>
              <a:rPr lang="en-US" dirty="0" smtClean="0"/>
              <a:t> </a:t>
            </a:r>
            <a:r>
              <a:rPr lang="en-US" dirty="0" err="1" smtClean="0"/>
              <a:t>certains</a:t>
            </a:r>
            <a:r>
              <a:rPr lang="en-US" dirty="0" smtClean="0"/>
              <a:t> des monuments </a:t>
            </a:r>
            <a:r>
              <a:rPr lang="en-US" dirty="0" err="1" smtClean="0"/>
              <a:t>hydrauliques</a:t>
            </a:r>
            <a:r>
              <a:rPr lang="en-US" dirty="0" smtClean="0"/>
              <a:t> </a:t>
            </a:r>
            <a:r>
              <a:rPr lang="en-US" dirty="0" err="1" smtClean="0"/>
              <a:t>historiques</a:t>
            </a:r>
            <a:r>
              <a:rPr lang="en-US" dirty="0" smtClean="0"/>
              <a:t> </a:t>
            </a:r>
            <a:r>
              <a:rPr lang="en-US" dirty="0" err="1" smtClean="0"/>
              <a:t>parmi</a:t>
            </a:r>
            <a:r>
              <a:rPr lang="en-US" dirty="0" smtClean="0"/>
              <a:t> les plus </a:t>
            </a:r>
            <a:r>
              <a:rPr lang="en-US" dirty="0" err="1" smtClean="0"/>
              <a:t>fameux</a:t>
            </a:r>
            <a:r>
              <a:rPr lang="en-US" dirty="0" smtClean="0"/>
              <a:t> de </a:t>
            </a:r>
            <a:r>
              <a:rPr lang="en-US" dirty="0" err="1" smtClean="0"/>
              <a:t>l’Iran</a:t>
            </a:r>
            <a:r>
              <a:rPr lang="en-US" dirty="0" smtClean="0"/>
              <a:t>.</a:t>
            </a:r>
          </a:p>
          <a:p>
            <a:r>
              <a:rPr lang="en-US" dirty="0" err="1" smtClean="0"/>
              <a:t>Mots-clés</a:t>
            </a:r>
            <a:r>
              <a:rPr lang="en-US" dirty="0" smtClean="0"/>
              <a:t>. </a:t>
            </a:r>
            <a:r>
              <a:rPr lang="en-US" dirty="0" err="1" smtClean="0"/>
              <a:t>Historique</a:t>
            </a:r>
            <a:r>
              <a:rPr lang="en-US" dirty="0" smtClean="0"/>
              <a:t> – Eau – Monuments – Iran – </a:t>
            </a:r>
            <a:r>
              <a:rPr lang="en-US" dirty="0" err="1" smtClean="0"/>
              <a:t>Qanat</a:t>
            </a:r>
            <a:r>
              <a:rPr lang="en-US" dirty="0" smtClean="0"/>
              <a:t> – </a:t>
            </a:r>
            <a:r>
              <a:rPr lang="en-US" dirty="0" err="1" smtClean="0"/>
              <a:t>Ab</a:t>
            </a:r>
            <a:r>
              <a:rPr lang="en-US" dirty="0" smtClean="0"/>
              <a:t> </a:t>
            </a:r>
            <a:r>
              <a:rPr lang="en-US" dirty="0" err="1" smtClean="0"/>
              <a:t>anbar</a:t>
            </a:r>
            <a:r>
              <a:rPr lang="en-US" dirty="0" smtClean="0"/>
              <a:t> – Barrage.</a:t>
            </a:r>
          </a:p>
          <a:p>
            <a:r>
              <a:rPr lang="en-US" dirty="0" smtClean="0"/>
              <a:t>I - Introduction</a:t>
            </a:r>
          </a:p>
          <a:p>
            <a:r>
              <a:rPr lang="en-US" dirty="0" smtClean="0"/>
              <a:t>Iran is located in an arid, semi-arid region. Due to the unfavorable distribution of surface water, </a:t>
            </a:r>
          </a:p>
          <a:p>
            <a:r>
              <a:rPr lang="en-US" dirty="0" smtClean="0"/>
              <a:t>to </a:t>
            </a:r>
            <a:r>
              <a:rPr lang="en-US" dirty="0" err="1" smtClean="0"/>
              <a:t>fulill</a:t>
            </a:r>
            <a:r>
              <a:rPr lang="en-US" dirty="0" smtClean="0"/>
              <a:t> water demands and </a:t>
            </a:r>
            <a:r>
              <a:rPr lang="en-US" dirty="0" err="1" smtClean="0"/>
              <a:t>luctuation</a:t>
            </a:r>
            <a:r>
              <a:rPr lang="en-US" dirty="0" smtClean="0"/>
              <a:t> of yearly seasonal streams, Iranian people have tried to </a:t>
            </a:r>
          </a:p>
          <a:p>
            <a:r>
              <a:rPr lang="en-US" dirty="0" smtClean="0"/>
              <a:t>provide a better condition for utilization of water as a vital matter.</a:t>
            </a:r>
          </a:p>
          <a:p>
            <a:r>
              <a:rPr lang="en-US" dirty="0" smtClean="0"/>
              <a:t>Iran is located in the south of Asia between 44º 02´ and 63º 20´ eastern longitude and 25º 03´ to </a:t>
            </a:r>
          </a:p>
          <a:p>
            <a:r>
              <a:rPr lang="en-US" dirty="0" smtClean="0"/>
              <a:t>39º 46´ northern latitude. The country covers an area of about 1.648 million km2</a:t>
            </a:r>
          </a:p>
          <a:p>
            <a:r>
              <a:rPr lang="en-US" dirty="0" smtClean="0"/>
              <a:t>.</a:t>
            </a:r>
          </a:p>
          <a:p>
            <a:r>
              <a:rPr lang="en-US" dirty="0" smtClean="0"/>
              <a:t>Iran is bordered on the north by Armenia, Azerbaijan, Caspian Sea and Turkmenistan; on the east </a:t>
            </a:r>
          </a:p>
          <a:p>
            <a:r>
              <a:rPr lang="en-US" dirty="0" smtClean="0"/>
              <a:t>by Afghanistan and Pakistan; on the south by Oman Sea, Strait of Hormuz and Persian Gulf; and </a:t>
            </a:r>
          </a:p>
          <a:p>
            <a:r>
              <a:rPr lang="en-US" dirty="0" smtClean="0"/>
              <a:t>on the west by Iraq and Turkey (Fig. 1).</a:t>
            </a:r>
          </a:p>
          <a:p>
            <a:r>
              <a:rPr lang="en-US" dirty="0" smtClean="0"/>
              <a:t>Climatologically, Iran is situated in the arid and semi-arid regions of the world. Of the total area, </a:t>
            </a:r>
          </a:p>
          <a:p>
            <a:r>
              <a:rPr lang="en-US" dirty="0" smtClean="0"/>
              <a:t>13% has a cold and mountainous weather, 14% has a moderate climate and the remaining 73% </a:t>
            </a:r>
          </a:p>
          <a:p>
            <a:r>
              <a:rPr lang="en-US" dirty="0" smtClean="0"/>
              <a:t>is covered by dry weather.26 Options </a:t>
            </a:r>
            <a:r>
              <a:rPr lang="en-US" dirty="0" err="1" smtClean="0"/>
              <a:t>Méditerranéennes</a:t>
            </a:r>
            <a:r>
              <a:rPr lang="en-US" dirty="0" smtClean="0"/>
              <a:t> A 83</a:t>
            </a:r>
          </a:p>
          <a:p>
            <a:r>
              <a:rPr lang="en-US" dirty="0" smtClean="0"/>
              <a:t>D</a:t>
            </a:r>
          </a:p>
          <a:p>
            <a:r>
              <a:rPr lang="en-US" dirty="0" smtClean="0"/>
              <a:t>R</a:t>
            </a:r>
          </a:p>
          <a:p>
            <a:r>
              <a:rPr lang="en-US" dirty="0" smtClean="0"/>
              <a:t>Figure 1. Map of Iran.</a:t>
            </a:r>
          </a:p>
          <a:p>
            <a:r>
              <a:rPr lang="en-US" dirty="0" smtClean="0"/>
              <a:t>D</a:t>
            </a:r>
          </a:p>
          <a:p>
            <a:r>
              <a:rPr lang="en-US" dirty="0" smtClean="0"/>
              <a:t>R</a:t>
            </a:r>
          </a:p>
          <a:p>
            <a:r>
              <a:rPr lang="en-US" dirty="0" smtClean="0"/>
              <a:t>Figure 2. A water bearer in old Tehran.</a:t>
            </a:r>
          </a:p>
          <a:p>
            <a:r>
              <a:rPr lang="en-US" dirty="0" smtClean="0"/>
              <a:t>Water balance of the country according to 30 years of data shows that the average annual </a:t>
            </a:r>
          </a:p>
          <a:p>
            <a:r>
              <a:rPr lang="en-US" dirty="0" smtClean="0"/>
              <a:t>precipitation is 250 mm. 30% of the precipitation occurs in the form of snow and the rest in the </a:t>
            </a:r>
          </a:p>
          <a:p>
            <a:r>
              <a:rPr lang="en-US" dirty="0" smtClean="0"/>
              <a:t>form of rain.</a:t>
            </a:r>
          </a:p>
          <a:p>
            <a:r>
              <a:rPr lang="en-US" dirty="0" smtClean="0"/>
              <a:t>Principal uses are categorized in different sectors in the country. Although uses in the agriculture </a:t>
            </a:r>
          </a:p>
          <a:p>
            <a:r>
              <a:rPr lang="en-US" dirty="0" smtClean="0"/>
              <a:t>sector is much more dominant in comparison with the other (i.e. Industrial and urban and rural), </a:t>
            </a:r>
          </a:p>
          <a:p>
            <a:r>
              <a:rPr lang="en-US" dirty="0" smtClean="0"/>
              <a:t>it has had much less growth. </a:t>
            </a:r>
          </a:p>
          <a:p>
            <a:r>
              <a:rPr lang="en-US" dirty="0" smtClean="0"/>
              <a:t>From the point of view of the number of dams under construction in the country, Iran is among </a:t>
            </a:r>
          </a:p>
          <a:p>
            <a:r>
              <a:rPr lang="en-US" dirty="0" smtClean="0"/>
              <a:t>the </a:t>
            </a:r>
            <a:r>
              <a:rPr lang="en-US" dirty="0" err="1" smtClean="0"/>
              <a:t>irst</a:t>
            </a:r>
            <a:r>
              <a:rPr lang="en-US" dirty="0" smtClean="0"/>
              <a:t> countries in the world. A great deal of emphasizes has been placed on the surface runoff </a:t>
            </a:r>
          </a:p>
          <a:p>
            <a:r>
              <a:rPr lang="en-US" dirty="0" smtClean="0"/>
              <a:t>control and optimized utilization of these resources and their high </a:t>
            </a:r>
            <a:r>
              <a:rPr lang="en-US" dirty="0" err="1" smtClean="0"/>
              <a:t>potential.Water</a:t>
            </a:r>
            <a:r>
              <a:rPr lang="en-US" dirty="0" smtClean="0"/>
              <a:t> Culture and Water </a:t>
            </a:r>
            <a:r>
              <a:rPr lang="en-US" dirty="0" err="1" smtClean="0"/>
              <a:t>Conlict</a:t>
            </a:r>
            <a:r>
              <a:rPr lang="en-US" dirty="0" smtClean="0"/>
              <a:t> in the Mediterranean Area 27</a:t>
            </a:r>
          </a:p>
          <a:p>
            <a:r>
              <a:rPr lang="en-US" dirty="0" smtClean="0"/>
              <a:t>At present the Ministry of Energy of I.R. Iran, realizing the importance of control and optimum </a:t>
            </a:r>
          </a:p>
          <a:p>
            <a:r>
              <a:rPr lang="en-US" dirty="0" smtClean="0"/>
              <a:t>utilization of water. The </a:t>
            </a:r>
            <a:r>
              <a:rPr lang="en-US" dirty="0" err="1" smtClean="0"/>
              <a:t>speciications</a:t>
            </a:r>
            <a:r>
              <a:rPr lang="en-US" dirty="0" smtClean="0"/>
              <a:t> of the water supply services are: more than 130 reservoir </a:t>
            </a:r>
          </a:p>
          <a:p>
            <a:r>
              <a:rPr lang="en-US" dirty="0" smtClean="0"/>
              <a:t>dams with regulating capacity of 34 billion cubic meters, major irrigation and drainage networks </a:t>
            </a:r>
          </a:p>
          <a:p>
            <a:r>
              <a:rPr lang="en-US" dirty="0" smtClean="0"/>
              <a:t>in 1.5 million hectares, minor irrigation and drainage networks in 0.7 million hectares, hydropower </a:t>
            </a:r>
          </a:p>
          <a:p>
            <a:r>
              <a:rPr lang="en-US" dirty="0" smtClean="0"/>
              <a:t>plants with a capacity of 11000 megawatts</a:t>
            </a:r>
            <a:r>
              <a:rPr lang="en-US" baseline="0" dirty="0" smtClean="0"/>
              <a:t> and </a:t>
            </a:r>
            <a:r>
              <a:rPr lang="en-US" baseline="0" dirty="0" err="1" smtClean="0"/>
              <a:t>inally</a:t>
            </a:r>
            <a:r>
              <a:rPr lang="en-US" baseline="0" dirty="0" smtClean="0"/>
              <a:t> 110,000 deep wells and 300,000 semi-deep </a:t>
            </a:r>
          </a:p>
          <a:p>
            <a:r>
              <a:rPr lang="en-US" baseline="0" dirty="0" smtClean="0"/>
              <a:t>wells with total capacity of 44 billion cubic meters.</a:t>
            </a:r>
          </a:p>
          <a:p>
            <a:r>
              <a:rPr lang="en-US" baseline="0" dirty="0" smtClean="0"/>
              <a:t>The archaeological survey’s </a:t>
            </a:r>
            <a:r>
              <a:rPr lang="en-US" baseline="0" dirty="0" err="1" smtClean="0"/>
              <a:t>indings</a:t>
            </a:r>
            <a:r>
              <a:rPr lang="en-US" baseline="0" dirty="0" smtClean="0"/>
              <a:t> indicate that human being lived in various part of Iran as </a:t>
            </a:r>
          </a:p>
          <a:p>
            <a:r>
              <a:rPr lang="en-US" baseline="0" dirty="0" smtClean="0"/>
              <a:t>long as 15,000 years ago. Persia was a Cradle of Science in earlier times. The civilization in </a:t>
            </a:r>
          </a:p>
          <a:p>
            <a:r>
              <a:rPr lang="en-US" baseline="0" dirty="0" smtClean="0"/>
              <a:t>the western part of the Iranian plateau </a:t>
            </a:r>
            <a:r>
              <a:rPr lang="en-US" baseline="0" dirty="0" err="1" smtClean="0"/>
              <a:t>lourished</a:t>
            </a:r>
            <a:r>
              <a:rPr lang="en-US" baseline="0" dirty="0" smtClean="0"/>
              <a:t> 5000 years ago and they invented cuneiform </a:t>
            </a:r>
          </a:p>
          <a:p>
            <a:r>
              <a:rPr lang="en-US" baseline="0" dirty="0" smtClean="0"/>
              <a:t>writing. Discoveries prove that Iranians were peaceful and ingenious people in the second and </a:t>
            </a:r>
          </a:p>
          <a:p>
            <a:r>
              <a:rPr lang="en-US" baseline="0" dirty="0" smtClean="0"/>
              <a:t>third millennium BC who cultivated land and raised crops.</a:t>
            </a:r>
          </a:p>
          <a:p>
            <a:r>
              <a:rPr lang="en-US" baseline="0" dirty="0" smtClean="0"/>
              <a:t>The </a:t>
            </a:r>
            <a:r>
              <a:rPr lang="en-US" baseline="0" dirty="0" err="1" smtClean="0"/>
              <a:t>irst</a:t>
            </a:r>
            <a:r>
              <a:rPr lang="en-US" baseline="0" dirty="0" smtClean="0"/>
              <a:t> Iranian lived in meadows to feed their livestock. Some of them became familiar with </a:t>
            </a:r>
          </a:p>
          <a:p>
            <a:r>
              <a:rPr lang="en-US" baseline="0" dirty="0" smtClean="0"/>
              <a:t>techniques of irrigation and chose to be farmers. The importance of irrigation is pronounced in </a:t>
            </a:r>
          </a:p>
          <a:p>
            <a:r>
              <a:rPr lang="en-US" baseline="0" dirty="0" smtClean="0"/>
              <a:t>Iranian ceremonies, traditions and religious beliefs. Water has been depicted in many Zoroastrians </a:t>
            </a:r>
          </a:p>
          <a:p>
            <a:r>
              <a:rPr lang="en-US" baseline="0" dirty="0" smtClean="0"/>
              <a:t>and </a:t>
            </a:r>
            <a:r>
              <a:rPr lang="en-US" baseline="0" dirty="0" err="1" smtClean="0"/>
              <a:t>Anahit</a:t>
            </a:r>
            <a:r>
              <a:rPr lang="en-US" baseline="0" dirty="0" smtClean="0"/>
              <a:t> was believed as the Goddess of water. Lack of water in Iran affected the Iranian history </a:t>
            </a:r>
          </a:p>
          <a:p>
            <a:r>
              <a:rPr lang="en-US" baseline="0" dirty="0" smtClean="0"/>
              <a:t>and culture. </a:t>
            </a:r>
          </a:p>
          <a:p>
            <a:r>
              <a:rPr lang="en-US" baseline="0" dirty="0" smtClean="0"/>
              <a:t>Dam construction in Iran dates back to the ancient times. Iranians are credited for invention </a:t>
            </a:r>
          </a:p>
          <a:p>
            <a:r>
              <a:rPr lang="en-US" baseline="0" dirty="0" smtClean="0"/>
              <a:t>subterranean canals (</a:t>
            </a:r>
            <a:r>
              <a:rPr lang="en-US" baseline="0" dirty="0" err="1" smtClean="0"/>
              <a:t>Qanats</a:t>
            </a:r>
            <a:r>
              <a:rPr lang="en-US" baseline="0" dirty="0" smtClean="0"/>
              <a:t>) which is well-known in the world.</a:t>
            </a:r>
          </a:p>
          <a:p>
            <a:r>
              <a:rPr lang="en-US" dirty="0" smtClean="0"/>
              <a:t>II - </a:t>
            </a:r>
            <a:r>
              <a:rPr lang="en-US" dirty="0" err="1" smtClean="0"/>
              <a:t>Qanat</a:t>
            </a:r>
            <a:r>
              <a:rPr lang="en-US" dirty="0" smtClean="0"/>
              <a:t> (</a:t>
            </a:r>
            <a:r>
              <a:rPr lang="en-US" dirty="0" err="1" smtClean="0"/>
              <a:t>Kareez</a:t>
            </a:r>
            <a:r>
              <a:rPr lang="en-US" dirty="0" smtClean="0"/>
              <a:t>)</a:t>
            </a:r>
          </a:p>
          <a:p>
            <a:r>
              <a:rPr lang="en-US" dirty="0" err="1" smtClean="0"/>
              <a:t>Qanat</a:t>
            </a:r>
            <a:r>
              <a:rPr lang="en-US" dirty="0" smtClean="0"/>
              <a:t> or </a:t>
            </a:r>
            <a:r>
              <a:rPr lang="en-US" dirty="0" err="1" smtClean="0"/>
              <a:t>kareez</a:t>
            </a:r>
            <a:r>
              <a:rPr lang="en-US" dirty="0" smtClean="0"/>
              <a:t> is a technical method used to provide a reliable supply of water to human </a:t>
            </a:r>
          </a:p>
          <a:p>
            <a:r>
              <a:rPr lang="en-US" dirty="0" smtClean="0"/>
              <a:t>settlements or for irrigation in hot, arid and semi-arid climates. The origin of this technology dates </a:t>
            </a:r>
          </a:p>
          <a:p>
            <a:r>
              <a:rPr lang="en-US" dirty="0" smtClean="0"/>
              <a:t>back to the ancient Persian Empire (Fig. 3).</a:t>
            </a:r>
          </a:p>
          <a:p>
            <a:r>
              <a:rPr lang="en-US" dirty="0" smtClean="0"/>
              <a:t>The main idea to construct the </a:t>
            </a:r>
            <a:r>
              <a:rPr lang="en-US" dirty="0" err="1" smtClean="0"/>
              <a:t>qanat</a:t>
            </a:r>
            <a:r>
              <a:rPr lang="en-US" dirty="0" smtClean="0"/>
              <a:t> was to access and transfer of groundwater by sinking a </a:t>
            </a:r>
          </a:p>
          <a:p>
            <a:r>
              <a:rPr lang="en-US" dirty="0" smtClean="0"/>
              <a:t>series of wells and linking them underground. </a:t>
            </a:r>
          </a:p>
          <a:p>
            <a:r>
              <a:rPr lang="en-US" dirty="0" smtClean="0"/>
              <a:t>The construction of </a:t>
            </a:r>
            <a:r>
              <a:rPr lang="en-US" dirty="0" err="1" smtClean="0"/>
              <a:t>qanats</a:t>
            </a:r>
            <a:r>
              <a:rPr lang="en-US" dirty="0" smtClean="0"/>
              <a:t> by Iranians dates back to 3000 to 4000 years ago. In particular, the </a:t>
            </a:r>
          </a:p>
          <a:p>
            <a:r>
              <a:rPr lang="en-US" dirty="0" smtClean="0"/>
              <a:t>oldest and largest known </a:t>
            </a:r>
            <a:r>
              <a:rPr lang="en-US" dirty="0" err="1" smtClean="0"/>
              <a:t>qanat</a:t>
            </a:r>
            <a:r>
              <a:rPr lang="en-US" dirty="0" smtClean="0"/>
              <a:t> is located in the Iranian city of </a:t>
            </a:r>
            <a:r>
              <a:rPr lang="en-US" dirty="0" err="1" smtClean="0"/>
              <a:t>Gonabad</a:t>
            </a:r>
            <a:r>
              <a:rPr lang="en-US" dirty="0" smtClean="0"/>
              <a:t> which after 2700 years </a:t>
            </a:r>
          </a:p>
          <a:p>
            <a:r>
              <a:rPr lang="en-US" dirty="0" smtClean="0"/>
              <a:t>still provides drinking and agricultural water. Its main well depth is more than 360 meters and its </a:t>
            </a:r>
          </a:p>
          <a:p>
            <a:r>
              <a:rPr lang="en-US" dirty="0" smtClean="0"/>
              <a:t>length is 45 kilometers. Yazd and Kerman are also known zones for their dependence with an </a:t>
            </a:r>
          </a:p>
          <a:p>
            <a:r>
              <a:rPr lang="en-US" dirty="0" smtClean="0"/>
              <a:t>extensive system of </a:t>
            </a:r>
            <a:r>
              <a:rPr lang="en-US" dirty="0" err="1" smtClean="0"/>
              <a:t>qanats</a:t>
            </a:r>
            <a:r>
              <a:rPr lang="en-US" dirty="0" smtClean="0"/>
              <a:t> (Fig. 4).</a:t>
            </a:r>
          </a:p>
          <a:p>
            <a:r>
              <a:rPr lang="en-US" dirty="0" smtClean="0"/>
              <a:t>Vertical Access Shafts </a:t>
            </a:r>
          </a:p>
          <a:p>
            <a:r>
              <a:rPr lang="en-US" dirty="0" err="1" smtClean="0"/>
              <a:t>Quanat</a:t>
            </a:r>
            <a:r>
              <a:rPr lang="en-US" dirty="0" smtClean="0"/>
              <a:t> Outlet</a:t>
            </a:r>
          </a:p>
          <a:p>
            <a:r>
              <a:rPr lang="en-US" dirty="0" smtClean="0"/>
              <a:t>Irrigated Area</a:t>
            </a:r>
          </a:p>
          <a:p>
            <a:r>
              <a:rPr lang="en-US" dirty="0" smtClean="0"/>
              <a:t>D</a:t>
            </a:r>
          </a:p>
          <a:p>
            <a:r>
              <a:rPr lang="en-US" dirty="0" smtClean="0"/>
              <a:t>R</a:t>
            </a:r>
          </a:p>
          <a:p>
            <a:r>
              <a:rPr lang="en-US" dirty="0" smtClean="0"/>
              <a:t>Figure 3. </a:t>
            </a:r>
            <a:r>
              <a:rPr lang="en-US" dirty="0" err="1" smtClean="0"/>
              <a:t>Qanat</a:t>
            </a:r>
            <a:r>
              <a:rPr lang="en-US" dirty="0" smtClean="0"/>
              <a:t> Construction.</a:t>
            </a:r>
          </a:p>
          <a:p>
            <a:r>
              <a:rPr lang="en-US" dirty="0" smtClean="0"/>
              <a:t>Persia is currently </a:t>
            </a:r>
            <a:r>
              <a:rPr lang="en-US" dirty="0" err="1" smtClean="0"/>
              <a:t>beneiting</a:t>
            </a:r>
            <a:r>
              <a:rPr lang="en-US" dirty="0" smtClean="0"/>
              <a:t> from 31000 active </a:t>
            </a:r>
            <a:r>
              <a:rPr lang="en-US" dirty="0" err="1" smtClean="0"/>
              <a:t>qanats</a:t>
            </a:r>
            <a:r>
              <a:rPr lang="en-US" dirty="0" smtClean="0"/>
              <a:t> producing some 9 billion cubic meters of </a:t>
            </a:r>
          </a:p>
          <a:p>
            <a:r>
              <a:rPr lang="en-US" dirty="0" smtClean="0"/>
              <a:t>the groundwater and forming some 15% of the aquifer discharge which is annually mined across </a:t>
            </a:r>
          </a:p>
          <a:p>
            <a:r>
              <a:rPr lang="en-US" dirty="0" smtClean="0"/>
              <a:t>the country. This huge amount of water is amazingly conveyed just by means of gravity. Since </a:t>
            </a:r>
          </a:p>
          <a:p>
            <a:r>
              <a:rPr lang="en-US" dirty="0" smtClean="0"/>
              <a:t>no electric or fossil energy is employed, this system is pollution free and bears no environmental </a:t>
            </a:r>
          </a:p>
          <a:p>
            <a:r>
              <a:rPr lang="en-US" dirty="0" smtClean="0"/>
              <a:t>contaminants.28 Options </a:t>
            </a:r>
            <a:r>
              <a:rPr lang="en-US" dirty="0" err="1" smtClean="0"/>
              <a:t>Méditerranéennes</a:t>
            </a:r>
            <a:r>
              <a:rPr lang="en-US" dirty="0" smtClean="0"/>
              <a:t> A 83</a:t>
            </a:r>
          </a:p>
          <a:p>
            <a:r>
              <a:rPr lang="en-US" dirty="0" err="1" smtClean="0"/>
              <a:t>Qanat</a:t>
            </a:r>
            <a:r>
              <a:rPr lang="en-US" dirty="0" smtClean="0"/>
              <a:t> technology is not only an Iranian system of water mining, but also has overshadowed </a:t>
            </a:r>
          </a:p>
          <a:p>
            <a:r>
              <a:rPr lang="en-US" dirty="0" smtClean="0"/>
              <a:t>our economic, social and cultural outlooks since three thousand years ago. However due to the </a:t>
            </a:r>
          </a:p>
          <a:p>
            <a:r>
              <a:rPr lang="en-US" dirty="0" smtClean="0"/>
              <a:t>development of tube wells some of the </a:t>
            </a:r>
            <a:r>
              <a:rPr lang="en-US" dirty="0" err="1" smtClean="0"/>
              <a:t>qanats</a:t>
            </a:r>
            <a:r>
              <a:rPr lang="en-US" dirty="0" smtClean="0"/>
              <a:t> are going dry. Even then there are 50,000 </a:t>
            </a:r>
            <a:r>
              <a:rPr lang="en-US" dirty="0" err="1" smtClean="0"/>
              <a:t>qanats</a:t>
            </a:r>
            <a:r>
              <a:rPr lang="en-US" dirty="0" smtClean="0"/>
              <a:t> </a:t>
            </a:r>
          </a:p>
          <a:p>
            <a:r>
              <a:rPr lang="en-US" dirty="0" smtClean="0"/>
              <a:t>in Iran and nearly 75 % of them are still working III - Water supply and water treatment system</a:t>
            </a:r>
          </a:p>
          <a:p>
            <a:r>
              <a:rPr lang="en-US" dirty="0" smtClean="0"/>
              <a:t>Transfer and distribution of water in the past was performed using earthenware pipelines. This </a:t>
            </a:r>
          </a:p>
          <a:p>
            <a:r>
              <a:rPr lang="en-US" dirty="0" smtClean="0"/>
              <a:t>system was also used in the </a:t>
            </a:r>
            <a:r>
              <a:rPr lang="en-US" dirty="0" err="1" smtClean="0"/>
              <a:t>Takht-Jamshid</a:t>
            </a:r>
            <a:r>
              <a:rPr lang="en-US" dirty="0" smtClean="0"/>
              <a:t> Palace just to discharge the sewerage network and it </a:t>
            </a:r>
          </a:p>
          <a:p>
            <a:r>
              <a:rPr lang="en-US" dirty="0" smtClean="0"/>
              <a:t>can be seen that this method was not changed so much during the past 2500 years. (Fig. 5) </a:t>
            </a:r>
          </a:p>
          <a:p>
            <a:r>
              <a:rPr lang="en-US" dirty="0" smtClean="0"/>
              <a:t>The oldest physical water treatment system in the world named in </a:t>
            </a:r>
            <a:r>
              <a:rPr lang="en-US" dirty="0" err="1" smtClean="0"/>
              <a:t>Chogha</a:t>
            </a:r>
            <a:r>
              <a:rPr lang="en-US" dirty="0" smtClean="0"/>
              <a:t> </a:t>
            </a:r>
            <a:r>
              <a:rPr lang="en-US" dirty="0" err="1" smtClean="0"/>
              <a:t>Zanbil</a:t>
            </a:r>
            <a:r>
              <a:rPr lang="en-US" dirty="0" smtClean="0"/>
              <a:t> (Fig. 6) was </a:t>
            </a:r>
          </a:p>
          <a:p>
            <a:r>
              <a:rPr lang="en-US" dirty="0" smtClean="0"/>
              <a:t>built approximately 3000 years ago that located next to the Ziggurat of </a:t>
            </a:r>
            <a:r>
              <a:rPr lang="en-US" dirty="0" err="1" smtClean="0"/>
              <a:t>Chogha</a:t>
            </a:r>
            <a:r>
              <a:rPr lang="en-US" dirty="0" smtClean="0"/>
              <a:t> </a:t>
            </a:r>
            <a:r>
              <a:rPr lang="en-US" dirty="0" err="1" smtClean="0"/>
              <a:t>Zanbil</a:t>
            </a:r>
            <a:r>
              <a:rPr lang="en-US" dirty="0" smtClean="0"/>
              <a:t> in city of </a:t>
            </a:r>
          </a:p>
          <a:p>
            <a:r>
              <a:rPr lang="en-US" dirty="0" smtClean="0"/>
              <a:t>Susa. </a:t>
            </a:r>
          </a:p>
          <a:p>
            <a:r>
              <a:rPr lang="en-US" dirty="0" smtClean="0"/>
              <a:t>D</a:t>
            </a:r>
          </a:p>
          <a:p>
            <a:r>
              <a:rPr lang="en-US" dirty="0" smtClean="0"/>
              <a:t>R</a:t>
            </a:r>
          </a:p>
          <a:p>
            <a:r>
              <a:rPr lang="en-US" dirty="0" smtClean="0"/>
              <a:t>Figure 5. The general layout of the open air water ways in the </a:t>
            </a:r>
            <a:r>
              <a:rPr lang="en-US" dirty="0" err="1" smtClean="0"/>
              <a:t>Takht-Jamshid</a:t>
            </a:r>
            <a:r>
              <a:rPr lang="en-US" dirty="0" smtClean="0"/>
              <a:t> palace.</a:t>
            </a:r>
          </a:p>
          <a:p>
            <a:r>
              <a:rPr lang="en-US" dirty="0" smtClean="0"/>
              <a:t>Water was transferred from Karkheh River (on the west of Susa) to a sedimentation basin and </a:t>
            </a:r>
          </a:p>
          <a:p>
            <a:r>
              <a:rPr lang="en-US" dirty="0" smtClean="0"/>
              <a:t>then the town over a distance of 45 Km via an open canal. The reservoir with dimensions of </a:t>
            </a:r>
          </a:p>
          <a:p>
            <a:r>
              <a:rPr lang="en-US" dirty="0" smtClean="0"/>
              <a:t>70.1m length, 7.25 m wide and 44.35 m depth has a capacity of 350m3. Materials such as tar and Water Culture and Water </a:t>
            </a:r>
            <a:r>
              <a:rPr lang="en-US" dirty="0" err="1" smtClean="0"/>
              <a:t>Conlict</a:t>
            </a:r>
            <a:r>
              <a:rPr lang="en-US" dirty="0" smtClean="0"/>
              <a:t> in the Mediterranean Area 29</a:t>
            </a:r>
          </a:p>
          <a:p>
            <a:r>
              <a:rPr lang="en-US" dirty="0" smtClean="0"/>
              <a:t>brick were used for building the structure. Once the reservoir was </a:t>
            </a:r>
            <a:r>
              <a:rPr lang="en-US" dirty="0" err="1" smtClean="0"/>
              <a:t>illed</a:t>
            </a:r>
            <a:r>
              <a:rPr lang="en-US" dirty="0" smtClean="0"/>
              <a:t> to maximum level, the </a:t>
            </a:r>
          </a:p>
          <a:p>
            <a:r>
              <a:rPr lang="en-US" dirty="0" smtClean="0"/>
              <a:t>physically treated and de-silted water lowed in to the basin (located at a higher elevation) via the </a:t>
            </a:r>
          </a:p>
          <a:p>
            <a:r>
              <a:rPr lang="en-US" dirty="0" smtClean="0"/>
              <a:t>nine mentioned conduits.</a:t>
            </a:r>
          </a:p>
          <a:p>
            <a:r>
              <a:rPr lang="en-US" dirty="0" smtClean="0"/>
              <a:t>D</a:t>
            </a:r>
          </a:p>
          <a:p>
            <a:r>
              <a:rPr lang="en-US" dirty="0" smtClean="0"/>
              <a:t>R</a:t>
            </a:r>
          </a:p>
          <a:p>
            <a:r>
              <a:rPr lang="en-US" dirty="0" smtClean="0"/>
              <a:t>Figure 6. Physical water treatment basin, </a:t>
            </a:r>
            <a:r>
              <a:rPr lang="en-US" dirty="0" err="1" smtClean="0"/>
              <a:t>Chogha</a:t>
            </a:r>
            <a:r>
              <a:rPr lang="en-US" dirty="0" smtClean="0"/>
              <a:t> </a:t>
            </a:r>
            <a:r>
              <a:rPr lang="en-US" dirty="0" err="1" smtClean="0"/>
              <a:t>Zanbil</a:t>
            </a:r>
            <a:r>
              <a:rPr lang="en-US" dirty="0" smtClean="0"/>
              <a:t> temple.</a:t>
            </a:r>
          </a:p>
          <a:p>
            <a:r>
              <a:rPr lang="en-US" dirty="0" smtClean="0"/>
              <a:t>IV - Subterranean water reservoirs</a:t>
            </a:r>
          </a:p>
          <a:p>
            <a:r>
              <a:rPr lang="en-US" dirty="0" smtClean="0"/>
              <a:t>1. </a:t>
            </a:r>
            <a:r>
              <a:rPr lang="en-US" dirty="0" err="1" smtClean="0"/>
              <a:t>Ab</a:t>
            </a:r>
            <a:r>
              <a:rPr lang="en-US" dirty="0" smtClean="0"/>
              <a:t> </a:t>
            </a:r>
            <a:r>
              <a:rPr lang="en-US" dirty="0" err="1" smtClean="0"/>
              <a:t>Anbar</a:t>
            </a:r>
            <a:r>
              <a:rPr lang="en-US" dirty="0" smtClean="0"/>
              <a:t>, Water Warehouse</a:t>
            </a:r>
          </a:p>
          <a:p>
            <a:r>
              <a:rPr lang="en-US" dirty="0" smtClean="0"/>
              <a:t>Subterranean water reservoirs (</a:t>
            </a:r>
            <a:r>
              <a:rPr lang="en-US" dirty="0" err="1" smtClean="0"/>
              <a:t>Ab</a:t>
            </a:r>
            <a:r>
              <a:rPr lang="en-US" dirty="0" smtClean="0"/>
              <a:t> </a:t>
            </a:r>
            <a:r>
              <a:rPr lang="en-US" dirty="0" err="1" smtClean="0"/>
              <a:t>Anbars</a:t>
            </a:r>
            <a:r>
              <a:rPr lang="en-US" dirty="0" smtClean="0"/>
              <a:t>) are historic hydraulic structure of Iran for drinking </a:t>
            </a:r>
          </a:p>
          <a:p>
            <a:r>
              <a:rPr lang="en-US" dirty="0" smtClean="0"/>
              <a:t>water supply that still persists in some regions of Iran. The main purpose of this structure was </a:t>
            </a:r>
          </a:p>
          <a:p>
            <a:r>
              <a:rPr lang="en-US" dirty="0" smtClean="0"/>
              <a:t>supplying water demands of the passing caravans as well as people living close by. Subterranean </a:t>
            </a:r>
          </a:p>
          <a:p>
            <a:r>
              <a:rPr lang="en-US" dirty="0" smtClean="0"/>
              <a:t>water reservoirs were cylindrical in shape with arched ceiling and usually located in arid lands. In </a:t>
            </a:r>
          </a:p>
          <a:p>
            <a:r>
              <a:rPr lang="en-US" dirty="0" smtClean="0"/>
              <a:t>some regions, wind towers are also built for cooling and aerating water. Access to collect water </a:t>
            </a:r>
          </a:p>
          <a:p>
            <a:r>
              <a:rPr lang="en-US" dirty="0" smtClean="0"/>
              <a:t>was by a staircase going deep down to the lowest level of the reservoir. The storage capacities of </a:t>
            </a:r>
          </a:p>
          <a:p>
            <a:r>
              <a:rPr lang="en-US" dirty="0" smtClean="0"/>
              <a:t>these reservoirs vary from 300 to 3000 m3</a:t>
            </a:r>
          </a:p>
          <a:p>
            <a:r>
              <a:rPr lang="en-US" dirty="0" smtClean="0"/>
              <a:t> (Fig. 7 and 8). </a:t>
            </a:r>
          </a:p>
          <a:p>
            <a:r>
              <a:rPr lang="en-US" dirty="0" smtClean="0"/>
              <a:t>The construction material used for Subterranean water reservoirs were very tough and extensively </a:t>
            </a:r>
          </a:p>
          <a:p>
            <a:r>
              <a:rPr lang="en-US" dirty="0" smtClean="0"/>
              <a:t>used a special mortar called </a:t>
            </a:r>
            <a:r>
              <a:rPr lang="en-US" dirty="0" err="1" smtClean="0"/>
              <a:t>Sarooj</a:t>
            </a:r>
            <a:r>
              <a:rPr lang="en-US" dirty="0" smtClean="0"/>
              <a:t> made of sand, clay, egg whites, lime, goat hair, and ash in </a:t>
            </a:r>
          </a:p>
          <a:p>
            <a:r>
              <a:rPr lang="en-US" dirty="0" err="1" smtClean="0"/>
              <a:t>speciic</a:t>
            </a:r>
            <a:r>
              <a:rPr lang="en-US" dirty="0" smtClean="0"/>
              <a:t> proportions, depending on location and climate of the city. </a:t>
            </a:r>
          </a:p>
          <a:p>
            <a:r>
              <a:rPr lang="en-US" dirty="0" smtClean="0"/>
              <a:t>Figure 7. Amir </a:t>
            </a:r>
            <a:r>
              <a:rPr lang="en-US" dirty="0" err="1" smtClean="0"/>
              <a:t>Chaghmagh</a:t>
            </a:r>
            <a:r>
              <a:rPr lang="en-US" dirty="0" smtClean="0"/>
              <a:t> Water Reservoir, Yazd.</a:t>
            </a:r>
          </a:p>
          <a:p>
            <a:r>
              <a:rPr lang="en-US" dirty="0" smtClean="0"/>
              <a:t>This mixture was thought to be completely water impenetrable. The walls of the storage were </a:t>
            </a:r>
          </a:p>
          <a:p>
            <a:r>
              <a:rPr lang="en-US" dirty="0" smtClean="0"/>
              <a:t>often 2 meters thick, and special bricks had to be used. </a:t>
            </a:r>
          </a:p>
          <a:p>
            <a:r>
              <a:rPr lang="en-US" dirty="0" smtClean="0"/>
              <a:t>These bricks were especially baked for water reservoirs (</a:t>
            </a:r>
            <a:r>
              <a:rPr lang="en-US" dirty="0" err="1" smtClean="0"/>
              <a:t>Ab</a:t>
            </a:r>
            <a:r>
              <a:rPr lang="en-US" dirty="0" smtClean="0"/>
              <a:t> </a:t>
            </a:r>
            <a:r>
              <a:rPr lang="en-US" dirty="0" err="1" smtClean="0"/>
              <a:t>Anbars</a:t>
            </a:r>
            <a:r>
              <a:rPr lang="en-US" dirty="0" smtClean="0"/>
              <a:t>) and were called </a:t>
            </a:r>
            <a:r>
              <a:rPr lang="en-US" dirty="0" err="1" smtClean="0"/>
              <a:t>Ajor</a:t>
            </a:r>
            <a:r>
              <a:rPr lang="en-US" dirty="0" smtClean="0"/>
              <a:t> </a:t>
            </a:r>
            <a:r>
              <a:rPr lang="en-US" dirty="0" err="1" smtClean="0"/>
              <a:t>Ab</a:t>
            </a:r>
            <a:r>
              <a:rPr lang="en-US" dirty="0" smtClean="0"/>
              <a:t> </a:t>
            </a:r>
          </a:p>
          <a:p>
            <a:r>
              <a:rPr lang="en-US" dirty="0" err="1" smtClean="0"/>
              <a:t>Anbari</a:t>
            </a:r>
            <a:r>
              <a:rPr lang="en-US" dirty="0" smtClean="0"/>
              <a:t>. Some water reservoirs (</a:t>
            </a:r>
            <a:r>
              <a:rPr lang="en-US" dirty="0" err="1" smtClean="0"/>
              <a:t>Ab</a:t>
            </a:r>
            <a:r>
              <a:rPr lang="en-US" dirty="0" smtClean="0"/>
              <a:t> </a:t>
            </a:r>
            <a:r>
              <a:rPr lang="en-US" dirty="0" err="1" smtClean="0"/>
              <a:t>Anbars</a:t>
            </a:r>
            <a:r>
              <a:rPr lang="en-US" dirty="0" smtClean="0"/>
              <a:t>) were so big that they would be built underneath </a:t>
            </a:r>
          </a:p>
          <a:p>
            <a:r>
              <a:rPr lang="en-US" dirty="0" smtClean="0"/>
              <a:t>caravanserais such as the water reservoir (</a:t>
            </a:r>
            <a:r>
              <a:rPr lang="en-US" dirty="0" err="1" smtClean="0"/>
              <a:t>Ab</a:t>
            </a:r>
            <a:r>
              <a:rPr lang="en-US" dirty="0" smtClean="0"/>
              <a:t> </a:t>
            </a:r>
            <a:r>
              <a:rPr lang="en-US" dirty="0" err="1" smtClean="0"/>
              <a:t>Anbar</a:t>
            </a:r>
            <a:r>
              <a:rPr lang="en-US" dirty="0" smtClean="0"/>
              <a:t>) of </a:t>
            </a:r>
            <a:r>
              <a:rPr lang="en-US" dirty="0" err="1" smtClean="0"/>
              <a:t>Haj</a:t>
            </a:r>
            <a:r>
              <a:rPr lang="en-US" dirty="0" smtClean="0"/>
              <a:t> </a:t>
            </a:r>
            <a:r>
              <a:rPr lang="en-US" dirty="0" err="1" smtClean="0"/>
              <a:t>Agha</a:t>
            </a:r>
            <a:r>
              <a:rPr lang="en-US" dirty="0" smtClean="0"/>
              <a:t> Ali in Kerman. Sometimes </a:t>
            </a:r>
          </a:p>
          <a:p>
            <a:r>
              <a:rPr lang="en-US" dirty="0" smtClean="0"/>
              <a:t>they would also be built under mosques, such as the water reservoir (</a:t>
            </a:r>
            <a:r>
              <a:rPr lang="en-US" dirty="0" err="1" smtClean="0"/>
              <a:t>Ab</a:t>
            </a:r>
            <a:r>
              <a:rPr lang="en-US" dirty="0" smtClean="0"/>
              <a:t> </a:t>
            </a:r>
            <a:r>
              <a:rPr lang="en-US" dirty="0" err="1" smtClean="0"/>
              <a:t>Anbar</a:t>
            </a:r>
            <a:r>
              <a:rPr lang="en-US" dirty="0" smtClean="0"/>
              <a:t>) of </a:t>
            </a:r>
            <a:r>
              <a:rPr lang="en-US" dirty="0" err="1" smtClean="0"/>
              <a:t>Vazir</a:t>
            </a:r>
            <a:r>
              <a:rPr lang="en-US" dirty="0" smtClean="0"/>
              <a:t> near </a:t>
            </a:r>
          </a:p>
          <a:p>
            <a:r>
              <a:rPr lang="en-US" dirty="0" smtClean="0"/>
              <a:t>Isfahan.</a:t>
            </a:r>
          </a:p>
          <a:p>
            <a:r>
              <a:rPr lang="en-US" dirty="0" smtClean="0"/>
              <a:t>V - Dam Building </a:t>
            </a:r>
          </a:p>
          <a:p>
            <a:r>
              <a:rPr lang="en-US" dirty="0" smtClean="0"/>
              <a:t>Iran is located in an arid-semiarid region. Due to the unfavorable distribution of surface water, to </a:t>
            </a:r>
          </a:p>
          <a:p>
            <a:r>
              <a:rPr lang="en-US" dirty="0" err="1" smtClean="0"/>
              <a:t>fulill</a:t>
            </a:r>
            <a:r>
              <a:rPr lang="en-US" dirty="0" smtClean="0"/>
              <a:t> water demands and </a:t>
            </a:r>
            <a:r>
              <a:rPr lang="en-US" dirty="0" err="1" smtClean="0"/>
              <a:t>luctuation</a:t>
            </a:r>
            <a:r>
              <a:rPr lang="en-US" dirty="0" smtClean="0"/>
              <a:t> of yearly seasonal streams, people have never ceased their </a:t>
            </a:r>
          </a:p>
          <a:p>
            <a:r>
              <a:rPr lang="en-US" dirty="0" smtClean="0"/>
              <a:t>endeavors to provide a better condition for utilization of water as a vital matter.</a:t>
            </a:r>
          </a:p>
          <a:p>
            <a:r>
              <a:rPr lang="en-US" dirty="0" smtClean="0"/>
              <a:t>Dam construction in Iran dates back to the ancient times. Iranians carefully considered the three </a:t>
            </a:r>
          </a:p>
          <a:p>
            <a:r>
              <a:rPr lang="en-US" dirty="0" smtClean="0"/>
              <a:t>basic factors, site selection, and foundation condition and construction materials. </a:t>
            </a:r>
          </a:p>
          <a:p>
            <a:r>
              <a:rPr lang="en-US" dirty="0" smtClean="0"/>
              <a:t>In all cases, they fully observed all design and technical requirement and circumstances in </a:t>
            </a:r>
          </a:p>
          <a:p>
            <a:r>
              <a:rPr lang="en-US" dirty="0" smtClean="0"/>
              <a:t>the dam site and site selection. Topography and river diversion during construction were also </a:t>
            </a:r>
          </a:p>
          <a:p>
            <a:r>
              <a:rPr lang="en-US" dirty="0" smtClean="0"/>
              <a:t>profoundly attended to (Fig. 9). </a:t>
            </a:r>
          </a:p>
          <a:p>
            <a:r>
              <a:rPr lang="en-US" dirty="0" smtClean="0"/>
              <a:t>All Iranian ancient dams are masonry of the following types:</a:t>
            </a:r>
          </a:p>
          <a:p>
            <a:r>
              <a:rPr lang="en-US" dirty="0" smtClean="0"/>
              <a:t>1. Gravity dams</a:t>
            </a:r>
          </a:p>
          <a:p>
            <a:r>
              <a:rPr lang="en-US" dirty="0" smtClean="0"/>
              <a:t>Studies indicate that all the design criteria considered in the recent design of gravity dams were </a:t>
            </a:r>
          </a:p>
          <a:p>
            <a:r>
              <a:rPr lang="en-US" dirty="0" smtClean="0"/>
              <a:t>taken into the consideration in the design of Iranian ancient dams. </a:t>
            </a:r>
            <a:r>
              <a:rPr lang="en-US" dirty="0" err="1" smtClean="0"/>
              <a:t>Saveh</a:t>
            </a:r>
            <a:r>
              <a:rPr lang="en-US" dirty="0" smtClean="0"/>
              <a:t> and </a:t>
            </a:r>
            <a:r>
              <a:rPr lang="en-US" dirty="0" err="1" smtClean="0"/>
              <a:t>Sheshtaraz</a:t>
            </a:r>
            <a:r>
              <a:rPr lang="en-US" dirty="0" smtClean="0"/>
              <a:t> dams </a:t>
            </a:r>
          </a:p>
          <a:p>
            <a:r>
              <a:rPr lang="en-US" dirty="0" smtClean="0"/>
              <a:t>which are over 700 and 900 years old respectively are examples of this type.</a:t>
            </a:r>
          </a:p>
          <a:p>
            <a:r>
              <a:rPr lang="en-US" dirty="0" smtClean="0"/>
              <a:t>2. Arch dams</a:t>
            </a:r>
          </a:p>
          <a:p>
            <a:r>
              <a:rPr lang="en-US" dirty="0" smtClean="0"/>
              <a:t>Iranians perceived the high bearing of arches before Romans. </a:t>
            </a:r>
            <a:r>
              <a:rPr lang="en-US" dirty="0" err="1" smtClean="0"/>
              <a:t>Kebar</a:t>
            </a:r>
            <a:r>
              <a:rPr lang="en-US" dirty="0" smtClean="0"/>
              <a:t> (one of the oldest arch dams </a:t>
            </a:r>
          </a:p>
          <a:p>
            <a:r>
              <a:rPr lang="en-US" dirty="0" smtClean="0"/>
              <a:t>in the world has a height of 26m, a crest length of 55m and a thickness of 5m with an arch radius </a:t>
            </a:r>
          </a:p>
          <a:p>
            <a:r>
              <a:rPr lang="en-US" dirty="0" smtClean="0"/>
              <a:t>of 38m which proves the skills of Iranians in dam construction) and </a:t>
            </a:r>
            <a:r>
              <a:rPr lang="en-US" dirty="0" err="1" smtClean="0"/>
              <a:t>Kerrit</a:t>
            </a:r>
            <a:r>
              <a:rPr lang="en-US" dirty="0" smtClean="0"/>
              <a:t> dams (Fig. 10) over 700 </a:t>
            </a:r>
          </a:p>
          <a:p>
            <a:r>
              <a:rPr lang="en-US" dirty="0" smtClean="0"/>
              <a:t>and 400 years old respectively are both arch dams.</a:t>
            </a:r>
          </a:p>
          <a:p>
            <a:r>
              <a:rPr lang="en-US" dirty="0" smtClean="0"/>
              <a:t>3. Buttress dams</a:t>
            </a:r>
          </a:p>
          <a:p>
            <a:r>
              <a:rPr lang="en-US" dirty="0" err="1" smtClean="0"/>
              <a:t>Akhlemad</a:t>
            </a:r>
            <a:r>
              <a:rPr lang="en-US" dirty="0" smtClean="0"/>
              <a:t> dam (Fig. 11) with a crest length of 230m, height of 12 m and reservoir capacity of 3 </a:t>
            </a:r>
          </a:p>
          <a:p>
            <a:r>
              <a:rPr lang="en-US" dirty="0" err="1" smtClean="0"/>
              <a:t>milion</a:t>
            </a:r>
            <a:r>
              <a:rPr lang="en-US" dirty="0" smtClean="0"/>
              <a:t> cubic meters and </a:t>
            </a:r>
            <a:r>
              <a:rPr lang="en-US" dirty="0" err="1" smtClean="0"/>
              <a:t>Fariman</a:t>
            </a:r>
            <a:r>
              <a:rPr lang="en-US" dirty="0" smtClean="0"/>
              <a:t> dam, 400 years old, are both buttress dams. Both dams are still </a:t>
            </a:r>
          </a:p>
          <a:p>
            <a:r>
              <a:rPr lang="en-US" dirty="0" smtClean="0"/>
              <a:t>under operation.</a:t>
            </a:r>
          </a:p>
          <a:p>
            <a:r>
              <a:rPr lang="en-US" dirty="0" smtClean="0"/>
              <a:t>Water Culture and Water </a:t>
            </a:r>
            <a:r>
              <a:rPr lang="en-US" dirty="0" err="1" smtClean="0"/>
              <a:t>Conlict</a:t>
            </a:r>
            <a:r>
              <a:rPr lang="en-US" dirty="0" smtClean="0"/>
              <a:t> in the Mediterranean Area 33</a:t>
            </a:r>
          </a:p>
          <a:p>
            <a:r>
              <a:rPr lang="en-US" dirty="0" smtClean="0"/>
              <a:t>D</a:t>
            </a:r>
          </a:p>
          <a:p>
            <a:r>
              <a:rPr lang="en-US" dirty="0" smtClean="0"/>
              <a:t>R</a:t>
            </a:r>
          </a:p>
          <a:p>
            <a:r>
              <a:rPr lang="en-US" dirty="0" smtClean="0"/>
              <a:t>Figure 10. </a:t>
            </a:r>
            <a:r>
              <a:rPr lang="en-US" dirty="0" err="1" smtClean="0"/>
              <a:t>Kerrit</a:t>
            </a:r>
            <a:r>
              <a:rPr lang="en-US" dirty="0" smtClean="0"/>
              <a:t> Dam.</a:t>
            </a:r>
          </a:p>
          <a:p>
            <a:r>
              <a:rPr lang="en-US" dirty="0" smtClean="0"/>
              <a:t>3. Buttress dams</a:t>
            </a:r>
          </a:p>
          <a:p>
            <a:r>
              <a:rPr lang="en-US" dirty="0" err="1" smtClean="0"/>
              <a:t>Akhlemad</a:t>
            </a:r>
            <a:r>
              <a:rPr lang="en-US" dirty="0" smtClean="0"/>
              <a:t> dam (Fig. 11) with a crest length of 230m, height of 12 m and reservoir capacity of 3 </a:t>
            </a:r>
          </a:p>
          <a:p>
            <a:r>
              <a:rPr lang="en-US" dirty="0" err="1" smtClean="0"/>
              <a:t>milion</a:t>
            </a:r>
            <a:r>
              <a:rPr lang="en-US" dirty="0" smtClean="0"/>
              <a:t> cubic meters and </a:t>
            </a:r>
            <a:r>
              <a:rPr lang="en-US" dirty="0" err="1" smtClean="0"/>
              <a:t>Fariman</a:t>
            </a:r>
            <a:r>
              <a:rPr lang="en-US" dirty="0" smtClean="0"/>
              <a:t> dam, 400 years old, are both buttress dams. Both dams are still </a:t>
            </a:r>
          </a:p>
          <a:p>
            <a:r>
              <a:rPr lang="en-US" dirty="0" smtClean="0"/>
              <a:t>under operation.</a:t>
            </a:r>
          </a:p>
          <a:p>
            <a:r>
              <a:rPr lang="en-US" dirty="0" smtClean="0"/>
              <a:t>D</a:t>
            </a:r>
          </a:p>
          <a:p>
            <a:r>
              <a:rPr lang="en-US" dirty="0" smtClean="0"/>
              <a:t>R</a:t>
            </a:r>
          </a:p>
          <a:p>
            <a:r>
              <a:rPr lang="en-US" dirty="0" smtClean="0"/>
              <a:t>Figure 11. </a:t>
            </a:r>
            <a:r>
              <a:rPr lang="en-US" dirty="0" err="1" smtClean="0"/>
              <a:t>Akhlemad</a:t>
            </a:r>
            <a:r>
              <a:rPr lang="en-US" dirty="0" smtClean="0"/>
              <a:t> Dam.34 Options </a:t>
            </a:r>
            <a:r>
              <a:rPr lang="en-US" dirty="0" err="1" smtClean="0"/>
              <a:t>Méditerranéennes</a:t>
            </a:r>
            <a:r>
              <a:rPr lang="en-US" dirty="0" smtClean="0"/>
              <a:t> A 83</a:t>
            </a:r>
          </a:p>
          <a:p>
            <a:r>
              <a:rPr lang="en-US" dirty="0" err="1" smtClean="0"/>
              <a:t>Saveh</a:t>
            </a:r>
            <a:r>
              <a:rPr lang="en-US" dirty="0" smtClean="0"/>
              <a:t> arch dam and </a:t>
            </a:r>
            <a:r>
              <a:rPr lang="en-US" dirty="0" err="1" smtClean="0"/>
              <a:t>Durudzan</a:t>
            </a:r>
            <a:r>
              <a:rPr lang="en-US" dirty="0" smtClean="0"/>
              <a:t> ill dam are 2 modem structures that have been built very close to </a:t>
            </a:r>
          </a:p>
          <a:p>
            <a:r>
              <a:rPr lang="en-US" dirty="0" smtClean="0"/>
              <a:t>the old dam sites. The largest dam by height in Iran is Karun 3 (Fig. 12), and the largest dam in </a:t>
            </a:r>
          </a:p>
          <a:p>
            <a:r>
              <a:rPr lang="en-US" dirty="0" smtClean="0"/>
              <a:t>Iran by reservoir capacity is the Karkheh dam (Fig. 13) which is located in </a:t>
            </a:r>
            <a:r>
              <a:rPr lang="en-US" dirty="0" err="1" smtClean="0"/>
              <a:t>Khouzestan</a:t>
            </a:r>
            <a:r>
              <a:rPr lang="en-US" dirty="0" smtClean="0"/>
              <a:t> province.</a:t>
            </a:r>
          </a:p>
          <a:p>
            <a:r>
              <a:rPr lang="en-US" dirty="0" smtClean="0"/>
              <a:t>A quick glimpse at what is the remains of the past, reveals ingenuity of ancient Persians in water </a:t>
            </a:r>
          </a:p>
          <a:p>
            <a:r>
              <a:rPr lang="en-US" dirty="0" smtClean="0"/>
              <a:t>engineering and hydraulic works. Arch dams built from excellent materials, some of them 1000 </a:t>
            </a:r>
          </a:p>
          <a:p>
            <a:r>
              <a:rPr lang="en-US" dirty="0" smtClean="0"/>
              <a:t>years old, are still functioning here and there, each being a genuine masterpiece.</a:t>
            </a:r>
          </a:p>
          <a:p>
            <a:r>
              <a:rPr lang="en-US" dirty="0" smtClean="0"/>
              <a:t>Modern dam construction industry, especially construction of large dams began 3 decades </a:t>
            </a:r>
          </a:p>
          <a:p>
            <a:r>
              <a:rPr lang="en-US" dirty="0" smtClean="0"/>
              <a:t>ago. Investigation and design of large storage dams commenced in 1948 in the framework of </a:t>
            </a:r>
          </a:p>
          <a:p>
            <a:r>
              <a:rPr lang="en-US" dirty="0" smtClean="0"/>
              <a:t>mid-range development plans and the dam construction actually began late 1950 s (Fig. 14). </a:t>
            </a:r>
          </a:p>
          <a:p>
            <a:r>
              <a:rPr lang="en-US" dirty="0" smtClean="0"/>
              <a:t>Controlling surface water has been a major issue in the development plans. At present there are </a:t>
            </a:r>
          </a:p>
          <a:p>
            <a:r>
              <a:rPr lang="en-US" dirty="0" smtClean="0"/>
              <a:t>171 Large dams under construction, 85 large dam under operation and 1668*103</a:t>
            </a:r>
          </a:p>
          <a:p>
            <a:r>
              <a:rPr lang="en-US" dirty="0" smtClean="0"/>
              <a:t> ha construction </a:t>
            </a:r>
          </a:p>
          <a:p>
            <a:r>
              <a:rPr lang="en-US" dirty="0" smtClean="0"/>
              <a:t>of main irrigation and drainage networks and Iranian engineers are involved in the study, design, </a:t>
            </a:r>
          </a:p>
          <a:p>
            <a:r>
              <a:rPr lang="en-US" dirty="0" smtClean="0"/>
              <a:t>construction, supervision, operation and management of them</a:t>
            </a:r>
          </a:p>
          <a:p>
            <a:r>
              <a:rPr lang="en-US" dirty="0" smtClean="0"/>
              <a:t>VI. </a:t>
            </a:r>
            <a:r>
              <a:rPr lang="en-US" dirty="0" err="1" smtClean="0"/>
              <a:t>Yakh-Chál</a:t>
            </a:r>
            <a:r>
              <a:rPr lang="en-US" dirty="0" smtClean="0"/>
              <a:t> (Ice-chamber)</a:t>
            </a:r>
          </a:p>
          <a:p>
            <a:r>
              <a:rPr lang="en-US" dirty="0" smtClean="0"/>
              <a:t>A </a:t>
            </a:r>
            <a:r>
              <a:rPr lang="en-US" dirty="0" err="1" smtClean="0"/>
              <a:t>Yakh-ch</a:t>
            </a:r>
            <a:r>
              <a:rPr lang="ja-JP" altLang="en-US" smtClean="0"/>
              <a:t>ダ</a:t>
            </a:r>
            <a:r>
              <a:rPr lang="en-US" dirty="0" smtClean="0"/>
              <a:t>l (Ice-Chamber) is an ancient natural refrigerator which was mainly built and used in </a:t>
            </a:r>
          </a:p>
          <a:p>
            <a:r>
              <a:rPr lang="en-US" dirty="0" smtClean="0"/>
              <a:t>Iran to store ice, but sometimes was used to store food as well. In summer season, people living in </a:t>
            </a:r>
          </a:p>
          <a:p>
            <a:r>
              <a:rPr lang="en-US" dirty="0" smtClean="0"/>
              <a:t>nearby villages used to supply their ice demands from these structures. The subterranean space </a:t>
            </a:r>
          </a:p>
          <a:p>
            <a:r>
              <a:rPr lang="en-US" dirty="0" smtClean="0"/>
              <a:t>coupled with the thick heat-resistant construction material kept the outside heat from reaching the </a:t>
            </a:r>
          </a:p>
          <a:p>
            <a:r>
              <a:rPr lang="en-US" dirty="0" smtClean="0"/>
              <a:t>interior space year round (Fig. 15). This ice was from the ancient times used for the making of </a:t>
            </a:r>
          </a:p>
          <a:p>
            <a:r>
              <a:rPr lang="en-US" dirty="0" err="1" smtClean="0"/>
              <a:t>Faloudeh</a:t>
            </a:r>
            <a:r>
              <a:rPr lang="en-US" dirty="0" smtClean="0"/>
              <a:t> (the traditional Persian ice cream).</a:t>
            </a:r>
          </a:p>
          <a:p>
            <a:r>
              <a:rPr lang="en-US" dirty="0" smtClean="0"/>
              <a:t>In 400 BC Iran, Iranians had mastered the technique of storing ice in the middle of summer in the </a:t>
            </a:r>
          </a:p>
          <a:p>
            <a:r>
              <a:rPr lang="en-US" dirty="0" smtClean="0"/>
              <a:t>desert. </a:t>
            </a:r>
            <a:r>
              <a:rPr lang="en-US" dirty="0" err="1" smtClean="0"/>
              <a:t>Yakh-ch</a:t>
            </a:r>
            <a:r>
              <a:rPr lang="ja-JP" altLang="en-US" smtClean="0"/>
              <a:t>ダ</a:t>
            </a:r>
            <a:r>
              <a:rPr lang="en-US" dirty="0" smtClean="0"/>
              <a:t>l was a large underground space (up to 5000 m³) that had thick walls (at least </a:t>
            </a:r>
          </a:p>
          <a:p>
            <a:r>
              <a:rPr lang="en-US" dirty="0" smtClean="0"/>
              <a:t>two meters at the base) made out of a special mortar called </a:t>
            </a:r>
            <a:r>
              <a:rPr lang="en-US" dirty="0" err="1" smtClean="0"/>
              <a:t>Sarooj</a:t>
            </a:r>
            <a:r>
              <a:rPr lang="en-US" dirty="0" smtClean="0"/>
              <a:t>, composed of sand, clay, egg </a:t>
            </a:r>
          </a:p>
          <a:p>
            <a:r>
              <a:rPr lang="en-US" dirty="0" smtClean="0"/>
              <a:t>whites, lime, goat hair, and ash in </a:t>
            </a:r>
            <a:r>
              <a:rPr lang="en-US" dirty="0" err="1" smtClean="0"/>
              <a:t>speciic</a:t>
            </a:r>
            <a:r>
              <a:rPr lang="en-US" dirty="0" smtClean="0"/>
              <a:t> proportions, and which was resistant to heat transfer. </a:t>
            </a:r>
          </a:p>
          <a:p>
            <a:r>
              <a:rPr lang="en-US" dirty="0" smtClean="0"/>
              <a:t>This mixture was thought to be completely water impenetrable. The space often had access to a </a:t>
            </a:r>
          </a:p>
          <a:p>
            <a:r>
              <a:rPr lang="en-US" dirty="0" err="1" smtClean="0"/>
              <a:t>qanat</a:t>
            </a:r>
            <a:r>
              <a:rPr lang="en-US" dirty="0" smtClean="0"/>
              <a:t>, and often contained a system of wind catchers that could easily bring temperatures inside </a:t>
            </a:r>
          </a:p>
          <a:p>
            <a:r>
              <a:rPr lang="en-US" dirty="0" smtClean="0"/>
              <a:t>the space down to frigid levels in summer (Fig. 16). </a:t>
            </a:r>
          </a:p>
          <a:p>
            <a:r>
              <a:rPr lang="en-US" dirty="0" smtClean="0"/>
              <a:t>The method of ice production is interesting. In the winter seasons, a certain amount of water used </a:t>
            </a:r>
          </a:p>
          <a:p>
            <a:r>
              <a:rPr lang="en-US" dirty="0" smtClean="0"/>
              <a:t>to be stored within the thick and high walls of designated chambers, the bottom surfaces of which </a:t>
            </a:r>
          </a:p>
          <a:p>
            <a:r>
              <a:rPr lang="en-US" dirty="0" smtClean="0"/>
              <a:t>were already </a:t>
            </a:r>
            <a:r>
              <a:rPr lang="en-US" dirty="0" err="1" smtClean="0"/>
              <a:t>lattened</a:t>
            </a:r>
            <a:r>
              <a:rPr lang="en-US" dirty="0" smtClean="0"/>
              <a:t>. The winter cold during the night times was </a:t>
            </a:r>
            <a:r>
              <a:rPr lang="en-US" dirty="0" err="1" smtClean="0"/>
              <a:t>suficient</a:t>
            </a:r>
            <a:r>
              <a:rPr lang="en-US" dirty="0" smtClean="0"/>
              <a:t> to produce each </a:t>
            </a:r>
          </a:p>
          <a:p>
            <a:r>
              <a:rPr lang="en-US" dirty="0" smtClean="0"/>
              <a:t>night, ice a few centimeters thick. The high walls of the chambers which were constructed in the </a:t>
            </a:r>
          </a:p>
          <a:p>
            <a:r>
              <a:rPr lang="en-US" dirty="0" smtClean="0"/>
              <a:t>east-west directions protected the ice, facing north, against the sun rays. This method needed a </a:t>
            </a:r>
          </a:p>
          <a:p>
            <a:r>
              <a:rPr lang="en-US" dirty="0" smtClean="0"/>
              <a:t>skilled approach in judging the rate of ice production at each stage. Once the thickness of the ice </a:t>
            </a:r>
          </a:p>
          <a:p>
            <a:r>
              <a:rPr lang="en-US" dirty="0" smtClean="0"/>
              <a:t>had reached 30 to 40 cm, it was broken into pieces and then stored in the circular ice-chambers. </a:t>
            </a:r>
          </a:p>
          <a:p>
            <a:r>
              <a:rPr lang="en-US" dirty="0" smtClean="0"/>
              <a:t>A few wells were excavated in the bottoms of the ice-chambers to collect the ice melt during the </a:t>
            </a:r>
          </a:p>
          <a:p>
            <a:r>
              <a:rPr lang="en-US" dirty="0" smtClean="0"/>
              <a:t>hot seasons. The surfaces of the layer of ice used to be covered with straw to keep one layer </a:t>
            </a:r>
          </a:p>
          <a:p>
            <a:r>
              <a:rPr lang="en-US" dirty="0" smtClean="0"/>
              <a:t>separated from the adjacent ones. The ice-chamber also had two corridors: one was used for </a:t>
            </a:r>
          </a:p>
          <a:p>
            <a:r>
              <a:rPr lang="en-US" dirty="0" smtClean="0"/>
              <a:t>storing ice blocks in the winter and the other, for taking them out in the summer. Ice-chambers </a:t>
            </a:r>
          </a:p>
          <a:p>
            <a:r>
              <a:rPr lang="en-US" dirty="0" smtClean="0"/>
              <a:t>were active in the winter times to store ice and in the summer times to consume it. </a:t>
            </a:r>
          </a:p>
          <a:p>
            <a:r>
              <a:rPr lang="en-US" dirty="0" smtClean="0"/>
              <a:t>The </a:t>
            </a:r>
            <a:r>
              <a:rPr lang="en-US" dirty="0" err="1" smtClean="0"/>
              <a:t>Meybod</a:t>
            </a:r>
            <a:r>
              <a:rPr lang="en-US" dirty="0" smtClean="0"/>
              <a:t> ice-chamber (Fig.17) is the oldest remaining one that is located 50 km north of Yazd </a:t>
            </a:r>
          </a:p>
          <a:p>
            <a:r>
              <a:rPr lang="en-US" dirty="0" smtClean="0"/>
              <a:t>city, next to an ancient caravan road. This building has remained intact and it is considered as a </a:t>
            </a:r>
          </a:p>
          <a:p>
            <a:r>
              <a:rPr lang="en-US" dirty="0" smtClean="0"/>
              <a:t>perfect example of the architectural style in its own type.</a:t>
            </a:r>
          </a:p>
          <a:p>
            <a:r>
              <a:rPr lang="en-US" dirty="0" smtClean="0"/>
              <a:t>VII - Water mills</a:t>
            </a:r>
          </a:p>
          <a:p>
            <a:r>
              <a:rPr lang="en-US" dirty="0" smtClean="0"/>
              <a:t>One of the skills of ancient Iranians was to make use of the water’s hidden power to rotate the </a:t>
            </a:r>
          </a:p>
          <a:p>
            <a:r>
              <a:rPr lang="en-US" dirty="0" smtClean="0"/>
              <a:t>stones of the watermills. The roof of a watermill building was usually a dome. Light and air were </a:t>
            </a:r>
          </a:p>
          <a:p>
            <a:r>
              <a:rPr lang="en-US" dirty="0" smtClean="0"/>
              <a:t>supplied through a door. </a:t>
            </a:r>
          </a:p>
          <a:p>
            <a:r>
              <a:rPr lang="en-US" dirty="0" smtClean="0"/>
              <a:t>The watermills were powered by the river currents, springs or </a:t>
            </a:r>
            <a:r>
              <a:rPr lang="en-US" dirty="0" err="1" smtClean="0"/>
              <a:t>qanats</a:t>
            </a:r>
            <a:r>
              <a:rPr lang="en-US" dirty="0" smtClean="0"/>
              <a:t>. Water mills were connected </a:t>
            </a:r>
          </a:p>
          <a:p>
            <a:r>
              <a:rPr lang="en-US" dirty="0" smtClean="0"/>
              <a:t>to the water sources by canals’. A conduit just before the mill shaft would act as a bypass when </a:t>
            </a:r>
          </a:p>
          <a:p>
            <a:r>
              <a:rPr lang="en-US" dirty="0" smtClean="0"/>
              <a:t>the mill was not in operation. The mill shaft is semi conical in shape and its diameter reduces </a:t>
            </a:r>
          </a:p>
          <a:p>
            <a:r>
              <a:rPr lang="en-US" dirty="0" smtClean="0"/>
              <a:t>from top to bottom. This shaft can be plugged by a wooden device which is accessible through a </a:t>
            </a:r>
          </a:p>
          <a:p>
            <a:r>
              <a:rPr lang="en-US" dirty="0" smtClean="0"/>
              <a:t>narrow gallery from inside the mill. </a:t>
            </a:r>
          </a:p>
          <a:p>
            <a:r>
              <a:rPr lang="en-US" dirty="0" smtClean="0"/>
              <a:t>The wooden turbine consists of a wooden axle, the diameter of which increases gradually from </a:t>
            </a:r>
          </a:p>
          <a:p>
            <a:r>
              <a:rPr lang="en-US" dirty="0" smtClean="0"/>
              <a:t>top to bottom. It has a lower iron tip housed in a pit in the lower millstone, acting as the turbine </a:t>
            </a:r>
          </a:p>
          <a:p>
            <a:r>
              <a:rPr lang="en-US" dirty="0" smtClean="0"/>
              <a:t>support. The upper iron tip of the axle is </a:t>
            </a:r>
            <a:r>
              <a:rPr lang="en-US" dirty="0" err="1" smtClean="0"/>
              <a:t>ixed</a:t>
            </a:r>
            <a:r>
              <a:rPr lang="en-US" dirty="0" smtClean="0"/>
              <a:t> in the upper millstone. This axle is surrounded by </a:t>
            </a:r>
          </a:p>
          <a:p>
            <a:r>
              <a:rPr lang="en-US" dirty="0" smtClean="0"/>
              <a:t>some paddles and the whole system is known as the turbine wheel. When a water jet impinges </a:t>
            </a:r>
          </a:p>
          <a:p>
            <a:r>
              <a:rPr lang="en-US" dirty="0" smtClean="0"/>
              <a:t>forcefully on the turbine wheel, it rotates, and this in turn causes the upper millstone to be turned. </a:t>
            </a:r>
          </a:p>
          <a:p>
            <a:r>
              <a:rPr lang="en-US" dirty="0" smtClean="0"/>
              <a:t>The lower millstone is stationary and the rotation of the upper stone on the lower grinds the </a:t>
            </a:r>
          </a:p>
          <a:p>
            <a:r>
              <a:rPr lang="en-US" dirty="0" smtClean="0"/>
              <a:t>grain. There is a hole in the middle of the upper stone, which discharges the grain into the space </a:t>
            </a:r>
          </a:p>
          <a:p>
            <a:r>
              <a:rPr lang="en-US" dirty="0" smtClean="0"/>
              <a:t>between the two stones. The two millstones are not truly horizontal, but are slightly inclined which </a:t>
            </a:r>
          </a:p>
          <a:p>
            <a:r>
              <a:rPr lang="en-US" dirty="0" smtClean="0"/>
              <a:t>helps the lour to be discharged into the lour bags (Fig.18)</a:t>
            </a:r>
          </a:p>
          <a:p>
            <a:r>
              <a:rPr lang="en-US" dirty="0" smtClean="0"/>
              <a:t>The grains are stored in a silo located at the top of the watermill and are discharged through a </a:t>
            </a:r>
          </a:p>
          <a:p>
            <a:r>
              <a:rPr lang="en-US" dirty="0" smtClean="0"/>
              <a:t>wooden hopper into the hole dugout in the upper stone. By the rotation of the upper stone and the </a:t>
            </a:r>
          </a:p>
          <a:p>
            <a:r>
              <a:rPr lang="en-US" dirty="0" smtClean="0"/>
              <a:t>continuous strokes on the hopper, the grains in the silo discharge down. The water is guided out </a:t>
            </a:r>
          </a:p>
          <a:p>
            <a:r>
              <a:rPr lang="en-US" dirty="0" smtClean="0"/>
              <a:t>through a conduit built below the watermill (Fig.19 and 20)</a:t>
            </a:r>
          </a:p>
          <a:p>
            <a:r>
              <a:rPr lang="en-US" dirty="0" smtClean="0"/>
              <a:t>Some parts of the roofed mill compound are designated for the cleaning and screening of the </a:t>
            </a:r>
          </a:p>
          <a:p>
            <a:r>
              <a:rPr lang="en-US" dirty="0" smtClean="0"/>
              <a:t>grains and lour production. A space is also foreseen to lodge the animals, which are used to </a:t>
            </a:r>
          </a:p>
          <a:p>
            <a:r>
              <a:rPr lang="en-US" dirty="0" smtClean="0"/>
              <a:t>transport the lour bags.</a:t>
            </a:r>
          </a:p>
          <a:p>
            <a:r>
              <a:rPr lang="en-US" dirty="0" smtClean="0"/>
              <a:t>The Gar-Gar and Amir Weir mills were powered by the reservoir water. </a:t>
            </a:r>
            <a:r>
              <a:rPr lang="en-US" dirty="0" err="1" smtClean="0"/>
              <a:t>Kashan</a:t>
            </a:r>
            <a:r>
              <a:rPr lang="en-US" dirty="0" smtClean="0"/>
              <a:t> town’s Fin’-garden </a:t>
            </a:r>
          </a:p>
          <a:p>
            <a:r>
              <a:rPr lang="en-US" dirty="0" smtClean="0"/>
              <a:t>watermill was rotated by a spring, whereas Double Stone Water Mill of “Mohammad </a:t>
            </a:r>
            <a:r>
              <a:rPr lang="en-US" dirty="0" err="1" smtClean="0"/>
              <a:t>Abbad</a:t>
            </a:r>
            <a:r>
              <a:rPr lang="en-US" dirty="0" smtClean="0"/>
              <a:t> – </a:t>
            </a:r>
          </a:p>
          <a:p>
            <a:r>
              <a:rPr lang="en-US" dirty="0" err="1" smtClean="0"/>
              <a:t>Meybod</a:t>
            </a:r>
            <a:r>
              <a:rPr lang="en-US" dirty="0" smtClean="0"/>
              <a:t>” (Fig. 21 and 22), ancient watermill of </a:t>
            </a:r>
            <a:r>
              <a:rPr lang="en-US" dirty="0" err="1" smtClean="0"/>
              <a:t>Ashkezar</a:t>
            </a:r>
            <a:r>
              <a:rPr lang="en-US" dirty="0" smtClean="0"/>
              <a:t>, 15 km away from Yazd, and the two </a:t>
            </a:r>
          </a:p>
          <a:p>
            <a:r>
              <a:rPr lang="en-US" dirty="0" smtClean="0"/>
              <a:t>hundred year old Taft watermill were all, powered by the neighboring </a:t>
            </a:r>
            <a:r>
              <a:rPr lang="en-US" dirty="0" err="1" smtClean="0"/>
              <a:t>qanats</a:t>
            </a:r>
            <a:endParaRPr lang="en-US" dirty="0" smtClean="0"/>
          </a:p>
          <a:p>
            <a:r>
              <a:rPr lang="en-US" dirty="0" smtClean="0"/>
              <a:t>Double Stone Water Mill of “Mohammad </a:t>
            </a:r>
            <a:r>
              <a:rPr lang="en-US" dirty="0" err="1" smtClean="0"/>
              <a:t>Abbad</a:t>
            </a:r>
            <a:r>
              <a:rPr lang="en-US" dirty="0" smtClean="0"/>
              <a:t> – </a:t>
            </a:r>
            <a:r>
              <a:rPr lang="en-US" dirty="0" err="1" smtClean="0"/>
              <a:t>Meybod</a:t>
            </a:r>
            <a:r>
              <a:rPr lang="en-US" dirty="0" smtClean="0"/>
              <a:t> is an amazing hydraulic structure is </a:t>
            </a:r>
          </a:p>
          <a:p>
            <a:r>
              <a:rPr lang="en-US" dirty="0" smtClean="0"/>
              <a:t>absolutely unique. It has been created at the depth of 40 meters on </a:t>
            </a:r>
            <a:r>
              <a:rPr lang="en-US" dirty="0" err="1" smtClean="0"/>
              <a:t>qanat</a:t>
            </a:r>
            <a:r>
              <a:rPr lang="en-US" dirty="0" smtClean="0"/>
              <a:t> gallery in order to grind </a:t>
            </a:r>
          </a:p>
          <a:p>
            <a:r>
              <a:rPr lang="en-US" dirty="0" smtClean="0"/>
              <a:t>grains into lour (Fig. 21 and 22).</a:t>
            </a:r>
          </a:p>
          <a:p>
            <a:r>
              <a:rPr lang="en-US" dirty="0" smtClean="0"/>
              <a:t>The </a:t>
            </a:r>
            <a:r>
              <a:rPr lang="en-US" dirty="0" err="1" smtClean="0"/>
              <a:t>neighbouring</a:t>
            </a:r>
            <a:r>
              <a:rPr lang="en-US" dirty="0" smtClean="0"/>
              <a:t> oases supplied their consuming lour from this 150 year old water driven </a:t>
            </a:r>
          </a:p>
          <a:p>
            <a:r>
              <a:rPr lang="en-US" dirty="0" smtClean="0"/>
              <a:t>structure. No construction materials had been used to establish this marvelous mill.</a:t>
            </a:r>
          </a:p>
          <a:p>
            <a:r>
              <a:rPr lang="en-US" dirty="0" smtClean="0"/>
              <a:t>The vestibule of the mill is so high that even camels could move back and forth easily and the </a:t>
            </a:r>
          </a:p>
          <a:p>
            <a:r>
              <a:rPr lang="en-US" dirty="0" smtClean="0"/>
              <a:t>lateral stables would room cows, donkeys or camels to carry lour. The mill is remotely situated in </a:t>
            </a:r>
          </a:p>
          <a:p>
            <a:r>
              <a:rPr lang="en-US" dirty="0" smtClean="0"/>
              <a:t>a deserted area some 8 km. out of “Mohammad </a:t>
            </a:r>
            <a:r>
              <a:rPr lang="en-US" dirty="0" err="1" smtClean="0"/>
              <a:t>Abbad</a:t>
            </a:r>
            <a:r>
              <a:rPr lang="en-US" dirty="0" smtClean="0"/>
              <a:t>” village which is 50 km. from Yazd.</a:t>
            </a:r>
          </a:p>
          <a:p>
            <a:r>
              <a:rPr lang="en-US" dirty="0" smtClean="0"/>
              <a:t>Dust and slime had </a:t>
            </a:r>
            <a:r>
              <a:rPr lang="en-US" dirty="0" err="1" smtClean="0"/>
              <a:t>illed</a:t>
            </a:r>
            <a:r>
              <a:rPr lang="en-US" dirty="0" smtClean="0"/>
              <a:t> the mill’s long narrow passage gradually in the course of time due to </a:t>
            </a:r>
          </a:p>
          <a:p>
            <a:r>
              <a:rPr lang="en-US" dirty="0" err="1" smtClean="0"/>
              <a:t>lood</a:t>
            </a:r>
            <a:r>
              <a:rPr lang="en-US" dirty="0" smtClean="0"/>
              <a:t> waters which was unblocked by the regional water authorities who made a lot of endeavors </a:t>
            </a:r>
          </a:p>
          <a:p>
            <a:r>
              <a:rPr lang="en-US" dirty="0" smtClean="0"/>
              <a:t>to excavate it. This mill is open to visitors’ at present. </a:t>
            </a:r>
          </a:p>
          <a:p>
            <a:r>
              <a:rPr lang="en-US" dirty="0" smtClean="0"/>
              <a:t>VIII - </a:t>
            </a:r>
            <a:r>
              <a:rPr lang="en-US" dirty="0" err="1" smtClean="0"/>
              <a:t>Speciic</a:t>
            </a:r>
            <a:r>
              <a:rPr lang="en-US" dirty="0" smtClean="0"/>
              <a:t> examples</a:t>
            </a:r>
          </a:p>
          <a:p>
            <a:r>
              <a:rPr lang="en-US" dirty="0" smtClean="0"/>
              <a:t>1. </a:t>
            </a:r>
            <a:r>
              <a:rPr lang="en-US" dirty="0" err="1" smtClean="0"/>
              <a:t>Khaju</a:t>
            </a:r>
            <a:r>
              <a:rPr lang="en-US" dirty="0" smtClean="0"/>
              <a:t> Bridge</a:t>
            </a:r>
          </a:p>
          <a:p>
            <a:r>
              <a:rPr lang="en-US" dirty="0" err="1" smtClean="0"/>
              <a:t>Khaju</a:t>
            </a:r>
            <a:r>
              <a:rPr lang="en-US" dirty="0" smtClean="0"/>
              <a:t> Bridge (Fig. 23) is one of the most famous bridges in Isfahan, Iran and has roused the </a:t>
            </a:r>
          </a:p>
          <a:p>
            <a:r>
              <a:rPr lang="en-US" dirty="0" smtClean="0"/>
              <a:t>admiration of travelers since the 17th century. Shah </a:t>
            </a:r>
            <a:r>
              <a:rPr lang="en-US" dirty="0" err="1" smtClean="0"/>
              <a:t>Abbas</a:t>
            </a:r>
            <a:r>
              <a:rPr lang="en-US" dirty="0" smtClean="0"/>
              <a:t> II built it on the foundations of an older </a:t>
            </a:r>
          </a:p>
          <a:p>
            <a:r>
              <a:rPr lang="en-US" dirty="0" smtClean="0"/>
              <a:t>bridge around 1650 AD. It has 23 arches and is 105 </a:t>
            </a:r>
            <a:r>
              <a:rPr lang="en-US" dirty="0" err="1" smtClean="0"/>
              <a:t>metres</a:t>
            </a:r>
            <a:r>
              <a:rPr lang="en-US" dirty="0" smtClean="0"/>
              <a:t> long and 14 </a:t>
            </a:r>
            <a:r>
              <a:rPr lang="en-US" dirty="0" err="1" smtClean="0"/>
              <a:t>metres</a:t>
            </a:r>
            <a:r>
              <a:rPr lang="en-US" dirty="0" smtClean="0"/>
              <a:t> wide. This bridge </a:t>
            </a:r>
          </a:p>
          <a:p>
            <a:r>
              <a:rPr lang="en-US" dirty="0" smtClean="0"/>
              <a:t>is used to connect the town’s old square and roofed bazaar to the new part. The pass way of </a:t>
            </a:r>
          </a:p>
          <a:p>
            <a:r>
              <a:rPr lang="en-US" dirty="0" smtClean="0"/>
              <a:t>the bridge is 7.5 meters wide, made of bricks and stones with 21 larger and 26 smaller inlet and </a:t>
            </a:r>
          </a:p>
          <a:p>
            <a:r>
              <a:rPr lang="en-US" dirty="0" smtClean="0"/>
              <a:t>outlet channels. The pieces of stone used in this bridge are over 2 meters long and the distance </a:t>
            </a:r>
          </a:p>
          <a:p>
            <a:r>
              <a:rPr lang="en-US" dirty="0" smtClean="0"/>
              <a:t>between every channel and the ceiling base is 20 meters. The existing inscriptions suggest that </a:t>
            </a:r>
          </a:p>
          <a:p>
            <a:r>
              <a:rPr lang="en-US" dirty="0" smtClean="0"/>
              <a:t>the bridge was repaired in 1873.</a:t>
            </a:r>
          </a:p>
          <a:p>
            <a:r>
              <a:rPr lang="en-US" dirty="0" smtClean="0"/>
              <a:t>The </a:t>
            </a:r>
            <a:r>
              <a:rPr lang="en-US" dirty="0" err="1" smtClean="0"/>
              <a:t>Khaju</a:t>
            </a:r>
            <a:r>
              <a:rPr lang="en-US" dirty="0" smtClean="0"/>
              <a:t> Bridge is also a weir (the downstream side is formed as a series of steps carrying the </a:t>
            </a:r>
          </a:p>
          <a:p>
            <a:r>
              <a:rPr lang="en-US" dirty="0" smtClean="0"/>
              <a:t>water to a much lower level) and consists of a gallery, which being next to river water was a cool </a:t>
            </a:r>
          </a:p>
          <a:p>
            <a:r>
              <a:rPr lang="en-US" dirty="0" smtClean="0"/>
              <a:t>and ideal place to spend the time during hot times of the day. The lower level of the bridge may be accessed by pedestrians and remains a popular shady place for relaxing.</a:t>
            </a:r>
          </a:p>
          <a:p>
            <a:r>
              <a:rPr lang="en-US" dirty="0" err="1" smtClean="0"/>
              <a:t>Khaju</a:t>
            </a:r>
            <a:r>
              <a:rPr lang="en-US" dirty="0" smtClean="0"/>
              <a:t> Bridge is a good Iranian water engineering symbol because of employment of integrated </a:t>
            </a:r>
          </a:p>
          <a:p>
            <a:r>
              <a:rPr lang="en-US" dirty="0" smtClean="0"/>
              <a:t>urban management system and methods of hydraulic engineer and Iranian architecture </a:t>
            </a:r>
          </a:p>
          <a:p>
            <a:r>
              <a:rPr lang="en-US" dirty="0" smtClean="0"/>
              <a:t>together.</a:t>
            </a:r>
          </a:p>
          <a:p>
            <a:r>
              <a:rPr lang="en-US" dirty="0" smtClean="0"/>
              <a:t>2. Measurement in Ancient Iran</a:t>
            </a:r>
          </a:p>
          <a:p>
            <a:r>
              <a:rPr lang="en-US" dirty="0" smtClean="0"/>
              <a:t>Due to the large extent of the country and the variety of the existing water resources, different </a:t>
            </a:r>
          </a:p>
          <a:p>
            <a:r>
              <a:rPr lang="en-US" dirty="0" smtClean="0"/>
              <a:t>methods for water low measurement were developed in various regions, The smaller the volume </a:t>
            </a:r>
          </a:p>
          <a:p>
            <a:r>
              <a:rPr lang="en-US" dirty="0" smtClean="0"/>
              <a:t>of water, the more accurate was the measuring method. The “water distribution measurement </a:t>
            </a:r>
          </a:p>
          <a:p>
            <a:r>
              <a:rPr lang="en-US" dirty="0" smtClean="0"/>
              <a:t>device” consisted of a lat copper tub, a perforated cup and the stone (an old measuring scale). </a:t>
            </a:r>
          </a:p>
          <a:p>
            <a:r>
              <a:rPr lang="en-US" dirty="0" smtClean="0"/>
              <a:t>Wherever there was an abundance of water and no </a:t>
            </a:r>
            <a:r>
              <a:rPr lang="en-US" dirty="0" err="1" smtClean="0"/>
              <a:t>conlict</a:t>
            </a:r>
            <a:r>
              <a:rPr lang="en-US" dirty="0" smtClean="0"/>
              <a:t> between the farmers, these devices </a:t>
            </a:r>
          </a:p>
          <a:p>
            <a:r>
              <a:rPr lang="en-US" dirty="0" smtClean="0"/>
              <a:t>known as water distributors were used on the river junctions to measure and calibrate the low.</a:t>
            </a:r>
          </a:p>
          <a:p>
            <a:r>
              <a:rPr lang="en-US" dirty="0" smtClean="0"/>
              <a:t>One of ancient Iranian scientist, </a:t>
            </a:r>
            <a:r>
              <a:rPr lang="en-US" dirty="0" err="1" smtClean="0"/>
              <a:t>Sheikhbahayee</a:t>
            </a:r>
            <a:r>
              <a:rPr lang="en-US" dirty="0" smtClean="0"/>
              <a:t>, designed the best way to measure distribution </a:t>
            </a:r>
          </a:p>
          <a:p>
            <a:r>
              <a:rPr lang="en-US" dirty="0" smtClean="0"/>
              <a:t>of the volume of water from </a:t>
            </a:r>
            <a:r>
              <a:rPr lang="en-US" dirty="0" err="1" smtClean="0"/>
              <a:t>Zayandehrour</a:t>
            </a:r>
            <a:r>
              <a:rPr lang="en-US" dirty="0" smtClean="0"/>
              <a:t> river for agriculture. This method called the </a:t>
            </a:r>
          </a:p>
          <a:p>
            <a:r>
              <a:rPr lang="en-US" dirty="0" err="1" smtClean="0"/>
              <a:t>Sheikhbahayee’s</a:t>
            </a:r>
            <a:r>
              <a:rPr lang="en-US" dirty="0" smtClean="0"/>
              <a:t> roll (</a:t>
            </a:r>
            <a:r>
              <a:rPr lang="en-US" dirty="0" err="1" smtClean="0"/>
              <a:t>Toumar</a:t>
            </a:r>
            <a:r>
              <a:rPr lang="en-US" dirty="0" smtClean="0"/>
              <a:t>-e Sheikh </a:t>
            </a:r>
            <a:r>
              <a:rPr lang="en-US" dirty="0" err="1" smtClean="0"/>
              <a:t>Bahayee</a:t>
            </a:r>
            <a:r>
              <a:rPr lang="en-US" dirty="0" smtClean="0"/>
              <a:t>) was used for ending the </a:t>
            </a:r>
            <a:r>
              <a:rPr lang="en-US" dirty="0" err="1" smtClean="0"/>
              <a:t>conlicts</a:t>
            </a:r>
            <a:r>
              <a:rPr lang="en-US" dirty="0" smtClean="0"/>
              <a:t> between </a:t>
            </a:r>
          </a:p>
          <a:p>
            <a:r>
              <a:rPr lang="en-US" dirty="0" smtClean="0"/>
              <a:t>farmers who lived around </a:t>
            </a:r>
            <a:r>
              <a:rPr lang="en-US" dirty="0" err="1" smtClean="0"/>
              <a:t>Zayanderoud</a:t>
            </a:r>
            <a:r>
              <a:rPr lang="en-US" dirty="0" smtClean="0"/>
              <a:t> river.</a:t>
            </a:r>
          </a:p>
          <a:p>
            <a:r>
              <a:rPr lang="en-US" dirty="0" smtClean="0"/>
              <a:t>Also </a:t>
            </a:r>
            <a:r>
              <a:rPr lang="en-US" dirty="0" err="1" smtClean="0"/>
              <a:t>Amrikabir</a:t>
            </a:r>
            <a:r>
              <a:rPr lang="en-US" dirty="0" smtClean="0"/>
              <a:t>, prime minister in </a:t>
            </a:r>
            <a:r>
              <a:rPr lang="en-US" dirty="0" err="1" smtClean="0"/>
              <a:t>Qajarieh</a:t>
            </a:r>
            <a:r>
              <a:rPr lang="en-US" dirty="0" smtClean="0"/>
              <a:t> period, transferred water from Karaj river (a city located </a:t>
            </a:r>
          </a:p>
          <a:p>
            <a:r>
              <a:rPr lang="en-US" dirty="0" smtClean="0"/>
              <a:t>near Tehran) to Tehran (capital of Iran) and established a roll to distribute water of Karaj river </a:t>
            </a:r>
          </a:p>
          <a:p>
            <a:r>
              <a:rPr lang="en-US" dirty="0" smtClean="0"/>
              <a:t>between farmers (Fig. 24)</a:t>
            </a:r>
          </a:p>
          <a:p>
            <a:r>
              <a:rPr lang="en-US" dirty="0" smtClean="0"/>
              <a:t>1. The </a:t>
            </a:r>
            <a:r>
              <a:rPr lang="en-US" dirty="0" err="1" smtClean="0"/>
              <a:t>Shooshtar</a:t>
            </a:r>
            <a:r>
              <a:rPr lang="en-US" dirty="0" smtClean="0"/>
              <a:t> water mills</a:t>
            </a:r>
          </a:p>
          <a:p>
            <a:r>
              <a:rPr lang="en-US" dirty="0" smtClean="0"/>
              <a:t>This weir-bridge located in the city of </a:t>
            </a:r>
            <a:r>
              <a:rPr lang="en-US" dirty="0" err="1" smtClean="0"/>
              <a:t>Shooshtar</a:t>
            </a:r>
            <a:r>
              <a:rPr lang="en-US" dirty="0" smtClean="0"/>
              <a:t>, located 400 meters downstream of e-</a:t>
            </a:r>
            <a:r>
              <a:rPr lang="en-US" dirty="0" err="1" smtClean="0"/>
              <a:t>Mizan</a:t>
            </a:r>
            <a:r>
              <a:rPr lang="en-US" dirty="0" smtClean="0"/>
              <a:t> weir and upon the Gar </a:t>
            </a:r>
            <a:r>
              <a:rPr lang="en-US" dirty="0" err="1" smtClean="0"/>
              <a:t>Gar</a:t>
            </a:r>
            <a:r>
              <a:rPr lang="en-US" dirty="0" smtClean="0"/>
              <a:t> River is a weir-bridge which was built with the purpose of retaining water at a </a:t>
            </a:r>
            <a:r>
              <a:rPr lang="en-US" dirty="0" err="1" smtClean="0"/>
              <a:t>speciic</a:t>
            </a:r>
            <a:r>
              <a:rPr lang="en-US" dirty="0" smtClean="0"/>
              <a:t> elevation. Three main canals and several ancillary canals have been excavated in the sandstone foundation of this structure in order to supply the water required to  run at least 32 water mills. Currently the water once used for the running of the water mills lows unhindered in the form of striking waterfalls (Fig. 25).</a:t>
            </a:r>
          </a:p>
          <a:p>
            <a:r>
              <a:rPr lang="en-US" dirty="0" smtClean="0"/>
              <a:t>X - The Oldest River Retaining Wall in the World</a:t>
            </a:r>
          </a:p>
          <a:p>
            <a:r>
              <a:rPr lang="en-US" dirty="0" smtClean="0"/>
              <a:t>The oldest river retaining wall in the world is to be found downstream of the Karkheh dam and was </a:t>
            </a:r>
          </a:p>
          <a:p>
            <a:r>
              <a:rPr lang="en-US" dirty="0" smtClean="0"/>
              <a:t>built during the </a:t>
            </a:r>
            <a:r>
              <a:rPr lang="en-US" dirty="0" err="1" smtClean="0"/>
              <a:t>Sassanians</a:t>
            </a:r>
            <a:r>
              <a:rPr lang="en-US" dirty="0" smtClean="0"/>
              <a:t> period (Fig. 26).</a:t>
            </a:r>
          </a:p>
          <a:p>
            <a:r>
              <a:rPr lang="en-US" dirty="0" smtClean="0"/>
              <a:t>This wall was built with the purpose of minimizing the erosion of the river bank and preventing </a:t>
            </a:r>
          </a:p>
          <a:p>
            <a:r>
              <a:rPr lang="en-US" dirty="0" smtClean="0"/>
              <a:t>the unforeseen diversion of river low. It is built of hand hewn stone, brick and </a:t>
            </a:r>
            <a:r>
              <a:rPr lang="en-US" dirty="0" err="1" smtClean="0"/>
              <a:t>Sarooj</a:t>
            </a:r>
            <a:r>
              <a:rPr lang="en-US" dirty="0" smtClean="0"/>
              <a:t>. This wall is </a:t>
            </a:r>
          </a:p>
          <a:p>
            <a:r>
              <a:rPr lang="en-US" dirty="0" smtClean="0"/>
              <a:t>110 meters in length, 2.5 meters wide and 5 meters high forming a sloping trapezoid alongside </a:t>
            </a:r>
          </a:p>
          <a:p>
            <a:r>
              <a:rPr lang="en-US" dirty="0" smtClean="0"/>
              <a:t>the Karkheh River. Modern retaining walls along the Karkheh River are made by joining cement </a:t>
            </a:r>
          </a:p>
          <a:p>
            <a:r>
              <a:rPr lang="en-US" dirty="0" smtClean="0"/>
              <a:t>blocks (gabions)</a:t>
            </a:r>
          </a:p>
          <a:p>
            <a:r>
              <a:rPr lang="en-US" dirty="0" smtClean="0"/>
              <a:t>XI - Conclusion</a:t>
            </a:r>
          </a:p>
          <a:p>
            <a:r>
              <a:rPr lang="en-US" dirty="0" smtClean="0"/>
              <a:t>This paper intends to acquaint the readers with some of the famous Iranian historical water </a:t>
            </a:r>
          </a:p>
          <a:p>
            <a:r>
              <a:rPr lang="en-US" dirty="0" smtClean="0"/>
              <a:t>monuments. Observing the introduced structures reveals the deep insight of engineering sciences </a:t>
            </a:r>
          </a:p>
          <a:p>
            <a:r>
              <a:rPr lang="en-US" dirty="0" smtClean="0"/>
              <a:t>and making </a:t>
            </a:r>
            <a:r>
              <a:rPr lang="en-US" dirty="0" err="1" smtClean="0"/>
              <a:t>eficient</a:t>
            </a:r>
            <a:r>
              <a:rPr lang="en-US" dirty="0" smtClean="0"/>
              <a:t> employment of available regional materials in ancient time. </a:t>
            </a:r>
            <a:r>
              <a:rPr lang="en-US" dirty="0" err="1" smtClean="0"/>
              <a:t>Qanats</a:t>
            </a:r>
            <a:r>
              <a:rPr lang="en-US" dirty="0" smtClean="0"/>
              <a:t>, water </a:t>
            </a:r>
          </a:p>
          <a:p>
            <a:r>
              <a:rPr lang="en-US" dirty="0" smtClean="0"/>
              <a:t>mills and old dams have been utilized for centuries and compatible with the modern progresses </a:t>
            </a:r>
          </a:p>
          <a:p>
            <a:r>
              <a:rPr lang="en-US" dirty="0" smtClean="0"/>
              <a:t>of the engineering sciences. </a:t>
            </a:r>
            <a:r>
              <a:rPr lang="en-US" dirty="0" err="1" smtClean="0"/>
              <a:t>Yakh-ch</a:t>
            </a:r>
            <a:r>
              <a:rPr lang="ja-JP" altLang="en-US" smtClean="0"/>
              <a:t>ダ</a:t>
            </a:r>
            <a:r>
              <a:rPr lang="en-US" dirty="0" smtClean="0"/>
              <a:t>l (Ice-Chamber) does not have any application today but </a:t>
            </a:r>
          </a:p>
          <a:p>
            <a:r>
              <a:rPr lang="en-US" dirty="0" smtClean="0"/>
              <a:t>architectures can utilize some architectural principles and methods of exploitation for designing </a:t>
            </a:r>
          </a:p>
          <a:p>
            <a:r>
              <a:rPr lang="en-US" dirty="0" smtClean="0"/>
              <a:t>modern structures. Subterranean water reservoirs (</a:t>
            </a:r>
            <a:r>
              <a:rPr lang="en-US" dirty="0" err="1" smtClean="0"/>
              <a:t>Ab</a:t>
            </a:r>
            <a:r>
              <a:rPr lang="en-US" dirty="0" smtClean="0"/>
              <a:t> </a:t>
            </a:r>
            <a:r>
              <a:rPr lang="en-US" dirty="0" err="1" smtClean="0"/>
              <a:t>Anbars</a:t>
            </a:r>
            <a:r>
              <a:rPr lang="en-US" dirty="0" smtClean="0"/>
              <a:t>) can still be use in deserts and </a:t>
            </a:r>
          </a:p>
          <a:p>
            <a:r>
              <a:rPr lang="en-US" dirty="0" smtClean="0"/>
              <a:t>arid regions for supplying water demands. Due to the unfavorable distribution of surface water, to </a:t>
            </a:r>
          </a:p>
          <a:p>
            <a:r>
              <a:rPr lang="en-US" dirty="0" err="1" smtClean="0"/>
              <a:t>fulill</a:t>
            </a:r>
            <a:r>
              <a:rPr lang="en-US" dirty="0" smtClean="0"/>
              <a:t> water demands and </a:t>
            </a:r>
            <a:r>
              <a:rPr lang="en-US" dirty="0" err="1" smtClean="0"/>
              <a:t>luctuation</a:t>
            </a:r>
            <a:r>
              <a:rPr lang="en-US" dirty="0" smtClean="0"/>
              <a:t> of yearly seasonal streams, people have never ceased their </a:t>
            </a:r>
          </a:p>
          <a:p>
            <a:r>
              <a:rPr lang="en-US" dirty="0" smtClean="0"/>
              <a:t>endeavors to provide a better condition for utilization of water as a vital matter. Dam building is a </a:t>
            </a:r>
          </a:p>
          <a:p>
            <a:r>
              <a:rPr lang="en-US" dirty="0" smtClean="0"/>
              <a:t>symbol of the widespread engineering methods, precision and accuracy of the past generations </a:t>
            </a:r>
          </a:p>
          <a:p>
            <a:r>
              <a:rPr lang="en-US" dirty="0" smtClean="0"/>
              <a:t>that their knowledge and experiences disclose to their modern age descendants. I hope that this </a:t>
            </a:r>
          </a:p>
          <a:p>
            <a:r>
              <a:rPr lang="en-US" dirty="0" smtClean="0"/>
              <a:t>paper can be a step forward to inform readers with a shortage review of water situation and some </a:t>
            </a:r>
          </a:p>
          <a:p>
            <a:r>
              <a:rPr lang="en-US" dirty="0" smtClean="0"/>
              <a:t>of the reputed historic hydraulic structures across the country of Iran.</a:t>
            </a:r>
          </a:p>
          <a:p>
            <a:endParaRPr lang="en-US" dirty="0" smtClean="0"/>
          </a:p>
        </p:txBody>
      </p:sp>
      <p:sp>
        <p:nvSpPr>
          <p:cNvPr id="4" name="Slide Number Placeholder 3"/>
          <p:cNvSpPr>
            <a:spLocks noGrp="1"/>
          </p:cNvSpPr>
          <p:nvPr>
            <p:ph type="sldNum" sz="quarter" idx="10"/>
          </p:nvPr>
        </p:nvSpPr>
        <p:spPr/>
        <p:txBody>
          <a:bodyPr/>
          <a:lstStyle/>
          <a:p>
            <a:fld id="{020A2337-F334-496D-989C-6BEBDA765206}" type="slidenum">
              <a:rPr lang="en-US" smtClean="0"/>
              <a:pPr/>
              <a:t>5</a:t>
            </a:fld>
            <a:endParaRPr lang="en-US"/>
          </a:p>
        </p:txBody>
      </p:sp>
    </p:spTree>
    <p:extLst>
      <p:ext uri="{BB962C8B-B14F-4D97-AF65-F5344CB8AC3E}">
        <p14:creationId xmlns:p14="http://schemas.microsoft.com/office/powerpoint/2010/main" val="2198121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This image again shows how it worked:</a:t>
            </a:r>
          </a:p>
          <a:p>
            <a:pPr>
              <a:buFont typeface="Arial" pitchFamily="34" charset="0"/>
              <a:buNone/>
            </a:pPr>
            <a:r>
              <a:rPr lang="en-US" sz="1200" b="0" dirty="0" smtClean="0">
                <a:latin typeface="Arial" pitchFamily="34" charset="0"/>
                <a:cs typeface="Arial" pitchFamily="34" charset="0"/>
              </a:rPr>
              <a:t>There was a mother well</a:t>
            </a:r>
            <a:r>
              <a:rPr lang="en-US" sz="1200" b="0" baseline="0" dirty="0" smtClean="0">
                <a:latin typeface="Arial" pitchFamily="34" charset="0"/>
                <a:cs typeface="Arial" pitchFamily="34" charset="0"/>
              </a:rPr>
              <a:t> which was a</a:t>
            </a:r>
            <a:r>
              <a:rPr lang="en-US" sz="1200" b="0" dirty="0" smtClean="0">
                <a:latin typeface="Arial" pitchFamily="34" charset="0"/>
                <a:cs typeface="Arial" pitchFamily="34" charset="0"/>
              </a:rPr>
              <a:t>bout 100 m underground.</a:t>
            </a:r>
            <a:r>
              <a:rPr lang="en-US" sz="1200" b="0" baseline="0" dirty="0" smtClean="0">
                <a:latin typeface="Arial" pitchFamily="34" charset="0"/>
                <a:cs typeface="Arial" pitchFamily="34" charset="0"/>
              </a:rPr>
              <a:t> It worked by u</a:t>
            </a:r>
            <a:r>
              <a:rPr lang="en-US" sz="1200" b="0" dirty="0" smtClean="0">
                <a:latin typeface="Arial" pitchFamily="34" charset="0"/>
                <a:cs typeface="Arial" pitchFamily="34" charset="0"/>
              </a:rPr>
              <a:t>sing the natural slop of the earth.</a:t>
            </a:r>
            <a:r>
              <a:rPr lang="en-US" sz="1200" b="0" baseline="0" dirty="0" smtClean="0">
                <a:latin typeface="Arial" pitchFamily="34" charset="0"/>
                <a:cs typeface="Arial" pitchFamily="34" charset="0"/>
              </a:rPr>
              <a:t> </a:t>
            </a:r>
            <a:endParaRPr lang="en-US" b="0" dirty="0" smtClean="0">
              <a:latin typeface="Arial" pitchFamily="34" charset="0"/>
              <a:cs typeface="Arial" pitchFamily="34" charset="0"/>
            </a:endParaRPr>
          </a:p>
          <a:p>
            <a:pPr>
              <a:buFont typeface="Arial" pitchFamily="34" charset="0"/>
              <a:buNone/>
            </a:pPr>
            <a:r>
              <a:rPr lang="en-US" sz="1200" b="0" dirty="0" smtClean="0">
                <a:latin typeface="Arial" pitchFamily="34" charset="0"/>
                <a:cs typeface="Arial" pitchFamily="34" charset="0"/>
              </a:rPr>
              <a:t>Thousands of water wells were connected together by </a:t>
            </a:r>
            <a:r>
              <a:rPr lang="en-US" sz="1200" b="0" dirty="0" err="1" smtClean="0">
                <a:latin typeface="Arial" pitchFamily="34" charset="0"/>
                <a:cs typeface="Arial" pitchFamily="34" charset="0"/>
              </a:rPr>
              <a:t>Qanat</a:t>
            </a:r>
            <a:r>
              <a:rPr lang="en-US" sz="1200" b="0" dirty="0" smtClean="0">
                <a:latin typeface="Arial" pitchFamily="34" charset="0"/>
                <a:cs typeface="Arial" pitchFamily="34" charset="0"/>
              </a:rPr>
              <a:t>. The length of the water channel in this image is 70 KM. The water source was</a:t>
            </a:r>
            <a:r>
              <a:rPr lang="en-US" sz="1200" b="0" baseline="0" dirty="0" smtClean="0">
                <a:latin typeface="Arial" pitchFamily="34" charset="0"/>
                <a:cs typeface="Arial" pitchFamily="34" charset="0"/>
              </a:rPr>
              <a:t> fill with the rain and then the mother well which other wells were connected to it had access to this water table. The water shafts were connected together with a horizontal tunnel with a minimum slope. </a:t>
            </a:r>
            <a:r>
              <a:rPr lang="en-US" sz="1200" b="0" dirty="0" smtClean="0">
                <a:latin typeface="Arial" pitchFamily="34" charset="0"/>
                <a:cs typeface="Arial" pitchFamily="34" charset="0"/>
              </a:rPr>
              <a:t> </a:t>
            </a:r>
          </a:p>
          <a:p>
            <a:endParaRPr lang="en-US" b="0" dirty="0" smtClean="0"/>
          </a:p>
          <a:p>
            <a:endParaRPr lang="en-US" b="0"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(1)</a:t>
            </a:r>
            <a:r>
              <a:rPr lang="en-US" sz="1200" b="0" i="0" kern="1200" dirty="0" err="1" smtClean="0">
                <a:solidFill>
                  <a:schemeClr val="tx1"/>
                </a:solidFill>
                <a:latin typeface="+mn-lt"/>
                <a:ea typeface="+mn-ea"/>
                <a:cs typeface="+mn-cs"/>
              </a:rPr>
              <a:t>Maleki</a:t>
            </a:r>
            <a:r>
              <a:rPr lang="en-US" sz="1200" b="0" i="0" kern="1200" dirty="0" smtClean="0">
                <a:solidFill>
                  <a:schemeClr val="tx1"/>
                </a:solidFill>
                <a:latin typeface="+mn-lt"/>
                <a:ea typeface="+mn-ea"/>
                <a:cs typeface="+mn-cs"/>
              </a:rPr>
              <a:t>, B. A. Traditional Sustainable Solutions in Iranian Desert Architecture to Solve the Energy Problem. </a:t>
            </a:r>
            <a:r>
              <a:rPr lang="en-US" sz="1200" b="0" i="1" kern="1200" dirty="0" smtClean="0">
                <a:solidFill>
                  <a:schemeClr val="tx1"/>
                </a:solidFill>
                <a:latin typeface="+mn-lt"/>
                <a:ea typeface="+mn-ea"/>
                <a:cs typeface="+mn-cs"/>
              </a:rPr>
              <a:t>International Journal on Technical and Physical Problems of Engineering (IJTPE)</a:t>
            </a:r>
            <a:r>
              <a:rPr lang="en-US" sz="1200" b="0" i="0" kern="1200" dirty="0" smtClean="0">
                <a:solidFill>
                  <a:schemeClr val="tx1"/>
                </a:solidFill>
                <a:latin typeface="+mn-lt"/>
                <a:ea typeface="+mn-ea"/>
                <a:cs typeface="+mn-cs"/>
              </a:rPr>
              <a:t>, (6), 84-91.</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(2)</a:t>
            </a:r>
            <a:r>
              <a:rPr lang="en-US" sz="1200" b="0" i="0" kern="1200" baseline="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Sanizadeh</a:t>
            </a:r>
            <a:r>
              <a:rPr lang="en-US" sz="1200" b="0" i="0" kern="1200" dirty="0" smtClean="0">
                <a:solidFill>
                  <a:schemeClr val="tx1"/>
                </a:solidFill>
                <a:latin typeface="+mn-lt"/>
                <a:ea typeface="+mn-ea"/>
                <a:cs typeface="+mn-cs"/>
              </a:rPr>
              <a:t>, S. K. (2008). Novel hydraulic structures and water management in Iran: a historical perspective. </a:t>
            </a:r>
            <a:r>
              <a:rPr lang="en-US" sz="1200" b="0" i="1" kern="1200" dirty="0" smtClean="0">
                <a:solidFill>
                  <a:schemeClr val="tx1"/>
                </a:solidFill>
                <a:latin typeface="+mn-lt"/>
                <a:ea typeface="+mn-ea"/>
                <a:cs typeface="+mn-cs"/>
              </a:rPr>
              <a:t>Water Culture and Water Conflict in the Mediterranean Area, CIHEAM-IAMB (Bari)</a:t>
            </a:r>
            <a:r>
              <a:rPr lang="en-US" sz="1200" b="0" i="0" kern="1200" dirty="0" smtClean="0">
                <a:solidFill>
                  <a:schemeClr val="tx1"/>
                </a:solidFill>
                <a:latin typeface="+mn-lt"/>
                <a:ea typeface="+mn-ea"/>
                <a:cs typeface="+mn-cs"/>
              </a:rPr>
              <a:t>, 25-43.</a:t>
            </a:r>
          </a:p>
          <a:p>
            <a:endParaRPr lang="en-US" dirty="0"/>
          </a:p>
        </p:txBody>
      </p:sp>
      <p:sp>
        <p:nvSpPr>
          <p:cNvPr id="4" name="Slide Number Placeholder 3"/>
          <p:cNvSpPr>
            <a:spLocks noGrp="1"/>
          </p:cNvSpPr>
          <p:nvPr>
            <p:ph type="sldNum" sz="quarter" idx="10"/>
          </p:nvPr>
        </p:nvSpPr>
        <p:spPr/>
        <p:txBody>
          <a:bodyPr/>
          <a:lstStyle/>
          <a:p>
            <a:fld id="{020A2337-F334-496D-989C-6BEBDA765206}" type="slidenum">
              <a:rPr lang="en-US" smtClean="0"/>
              <a:pPr/>
              <a:t>6</a:t>
            </a:fld>
            <a:endParaRPr lang="en-US"/>
          </a:p>
        </p:txBody>
      </p:sp>
    </p:spTree>
    <p:extLst>
      <p:ext uri="{BB962C8B-B14F-4D97-AF65-F5344CB8AC3E}">
        <p14:creationId xmlns:p14="http://schemas.microsoft.com/office/powerpoint/2010/main" val="1770631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By expansion of the Persian Empire</a:t>
            </a:r>
            <a:r>
              <a:rPr lang="en-US" sz="1200" kern="1200" baseline="0" dirty="0" smtClean="0">
                <a:solidFill>
                  <a:schemeClr val="tx1"/>
                </a:solidFill>
                <a:latin typeface="+mn-lt"/>
                <a:ea typeface="+mn-ea"/>
                <a:cs typeface="+mn-cs"/>
              </a:rPr>
              <a:t> by </a:t>
            </a:r>
            <a:r>
              <a:rPr lang="en-US" sz="1200" kern="1200" dirty="0" smtClean="0">
                <a:solidFill>
                  <a:schemeClr val="tx1"/>
                </a:solidFill>
                <a:latin typeface="+mn-lt"/>
                <a:ea typeface="+mn-ea"/>
                <a:cs typeface="+mn-cs"/>
              </a:rPr>
              <a:t>550-331 BC </a:t>
            </a:r>
            <a:r>
              <a:rPr lang="en-US" sz="1200" kern="1200" baseline="0" dirty="0" smtClean="0">
                <a:solidFill>
                  <a:schemeClr val="tx1"/>
                </a:solidFill>
                <a:latin typeface="+mn-lt"/>
                <a:ea typeface="+mn-ea"/>
                <a:cs typeface="+mn-cs"/>
              </a:rPr>
              <a:t>the technology </a:t>
            </a:r>
            <a:r>
              <a:rPr lang="en-US" sz="1200" kern="1200" baseline="0" dirty="0" err="1" smtClean="0">
                <a:solidFill>
                  <a:schemeClr val="tx1"/>
                </a:solidFill>
                <a:latin typeface="+mn-lt"/>
                <a:ea typeface="+mn-ea"/>
                <a:cs typeface="+mn-cs"/>
              </a:rPr>
              <a:t>spreaded</a:t>
            </a:r>
            <a:r>
              <a:rPr lang="en-US" sz="1200" kern="1200" baseline="0" dirty="0" smtClean="0">
                <a:solidFill>
                  <a:schemeClr val="tx1"/>
                </a:solidFill>
                <a:latin typeface="+mn-lt"/>
                <a:ea typeface="+mn-ea"/>
                <a:cs typeface="+mn-cs"/>
              </a:rPr>
              <a:t> to the Indus to the Nile.</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a:t>
            </a:r>
            <a:r>
              <a:rPr lang="en-US" sz="1200" kern="1200" baseline="0" dirty="0" smtClean="0">
                <a:solidFill>
                  <a:schemeClr val="tx1"/>
                </a:solidFill>
                <a:latin typeface="+mn-lt"/>
                <a:ea typeface="+mn-ea"/>
                <a:cs typeface="+mn-cs"/>
              </a:rPr>
              <a:t> the East </a:t>
            </a:r>
            <a:r>
              <a:rPr lang="en-US" sz="1200" kern="1200" baseline="0" dirty="0" err="1" smtClean="0">
                <a:solidFill>
                  <a:schemeClr val="tx1"/>
                </a:solidFill>
                <a:latin typeface="+mn-lt"/>
                <a:ea typeface="+mn-ea"/>
                <a:cs typeface="+mn-cs"/>
              </a:rPr>
              <a:t>Qanat</a:t>
            </a:r>
            <a:r>
              <a:rPr lang="en-US" sz="1200" kern="1200" baseline="0" dirty="0" smtClean="0">
                <a:solidFill>
                  <a:schemeClr val="tx1"/>
                </a:solidFill>
                <a:latin typeface="+mn-lt"/>
                <a:ea typeface="+mn-ea"/>
                <a:cs typeface="+mn-cs"/>
              </a:rPr>
              <a:t> was constructed along the silk road to China </a:t>
            </a:r>
            <a:endParaRPr lang="en-US" sz="1200" u="sng" kern="1200" dirty="0" smtClean="0">
              <a:solidFill>
                <a:schemeClr val="tx1"/>
              </a:solidFill>
              <a:latin typeface="+mn-lt"/>
              <a:ea typeface="+mn-ea"/>
              <a:cs typeface="+mn-cs"/>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hlinkClick r:id="rId3"/>
              </a:rPr>
              <a:t>http://www.waterhistory.org/histories/qanats/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20A2337-F334-496D-989C-6BEBDA765206}"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0A2337-F334-496D-989C-6BEBDA765206}"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see in the image a windlass was set up to bring the soil to the surface</a:t>
            </a:r>
            <a:endParaRPr lang="en-US" dirty="0"/>
          </a:p>
        </p:txBody>
      </p:sp>
      <p:sp>
        <p:nvSpPr>
          <p:cNvPr id="4" name="Slide Number Placeholder 3"/>
          <p:cNvSpPr>
            <a:spLocks noGrp="1"/>
          </p:cNvSpPr>
          <p:nvPr>
            <p:ph type="sldNum" sz="quarter" idx="10"/>
          </p:nvPr>
        </p:nvSpPr>
        <p:spPr/>
        <p:txBody>
          <a:bodyPr/>
          <a:lstStyle/>
          <a:p>
            <a:fld id="{020A2337-F334-496D-989C-6BEBDA765206}"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25B3328-44F6-4482-94F0-ED9F91FE5E3B}" type="datetimeFigureOut">
              <a:rPr lang="en-US" smtClean="0"/>
              <a:pPr/>
              <a:t>9/26/2016</a:t>
            </a:fld>
            <a:endParaRPr lang="en-US"/>
          </a:p>
        </p:txBody>
      </p:sp>
      <p:sp>
        <p:nvSpPr>
          <p:cNvPr id="16" name="Slide Number Placeholder 15"/>
          <p:cNvSpPr>
            <a:spLocks noGrp="1"/>
          </p:cNvSpPr>
          <p:nvPr>
            <p:ph type="sldNum" sz="quarter" idx="11"/>
          </p:nvPr>
        </p:nvSpPr>
        <p:spPr/>
        <p:txBody>
          <a:bodyPr/>
          <a:lstStyle/>
          <a:p>
            <a:fld id="{52A22BD3-6465-4EF2-BDF0-290E6470159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5B3328-44F6-4482-94F0-ED9F91FE5E3B}" type="datetimeFigureOut">
              <a:rPr lang="en-US" smtClean="0"/>
              <a:pPr/>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22BD3-6465-4EF2-BDF0-290E647015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5B3328-44F6-4482-94F0-ED9F91FE5E3B}" type="datetimeFigureOut">
              <a:rPr lang="en-US" smtClean="0"/>
              <a:pPr/>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22BD3-6465-4EF2-BDF0-290E6470159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25B3328-44F6-4482-94F0-ED9F91FE5E3B}" type="datetimeFigureOut">
              <a:rPr lang="en-US" smtClean="0"/>
              <a:pPr/>
              <a:t>9/26/2016</a:t>
            </a:fld>
            <a:endParaRPr lang="en-US"/>
          </a:p>
        </p:txBody>
      </p:sp>
      <p:sp>
        <p:nvSpPr>
          <p:cNvPr id="15" name="Slide Number Placeholder 14"/>
          <p:cNvSpPr>
            <a:spLocks noGrp="1"/>
          </p:cNvSpPr>
          <p:nvPr>
            <p:ph type="sldNum" sz="quarter" idx="15"/>
          </p:nvPr>
        </p:nvSpPr>
        <p:spPr/>
        <p:txBody>
          <a:bodyPr/>
          <a:lstStyle>
            <a:lvl1pPr algn="ctr">
              <a:defRPr/>
            </a:lvl1pPr>
          </a:lstStyle>
          <a:p>
            <a:fld id="{52A22BD3-6465-4EF2-BDF0-290E64701598}"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25B3328-44F6-4482-94F0-ED9F91FE5E3B}" type="datetimeFigureOut">
              <a:rPr lang="en-US" smtClean="0"/>
              <a:pPr/>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22BD3-6465-4EF2-BDF0-290E64701598}"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25B3328-44F6-4482-94F0-ED9F91FE5E3B}" type="datetimeFigureOut">
              <a:rPr lang="en-US" smtClean="0"/>
              <a:pPr/>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22BD3-6465-4EF2-BDF0-290E6470159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2A22BD3-6465-4EF2-BDF0-290E64701598}"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25B3328-44F6-4482-94F0-ED9F91FE5E3B}" type="datetimeFigureOut">
              <a:rPr lang="en-US" smtClean="0"/>
              <a:pPr/>
              <a:t>9/26/2016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25B3328-44F6-4482-94F0-ED9F91FE5E3B}" type="datetimeFigureOut">
              <a:rPr lang="en-US" smtClean="0"/>
              <a:pPr/>
              <a:t>9/26/2016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22BD3-6465-4EF2-BDF0-290E6470159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5B3328-44F6-4482-94F0-ED9F91FE5E3B}" type="datetimeFigureOut">
              <a:rPr lang="en-US" smtClean="0"/>
              <a:pPr/>
              <a:t>9/26/2016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22BD3-6465-4EF2-BDF0-290E647015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25B3328-44F6-4482-94F0-ED9F91FE5E3B}" type="datetimeFigureOut">
              <a:rPr lang="en-US" smtClean="0"/>
              <a:pPr/>
              <a:t>9/26/2016</a:t>
            </a:fld>
            <a:endParaRPr lang="en-US"/>
          </a:p>
        </p:txBody>
      </p:sp>
      <p:sp>
        <p:nvSpPr>
          <p:cNvPr id="9" name="Slide Number Placeholder 8"/>
          <p:cNvSpPr>
            <a:spLocks noGrp="1"/>
          </p:cNvSpPr>
          <p:nvPr>
            <p:ph type="sldNum" sz="quarter" idx="15"/>
          </p:nvPr>
        </p:nvSpPr>
        <p:spPr/>
        <p:txBody>
          <a:bodyPr/>
          <a:lstStyle/>
          <a:p>
            <a:fld id="{52A22BD3-6465-4EF2-BDF0-290E64701598}"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25B3328-44F6-4482-94F0-ED9F91FE5E3B}" type="datetimeFigureOut">
              <a:rPr lang="en-US" smtClean="0"/>
              <a:pPr/>
              <a:t>9/26/2016</a:t>
            </a:fld>
            <a:endParaRPr lang="en-US"/>
          </a:p>
        </p:txBody>
      </p:sp>
      <p:sp>
        <p:nvSpPr>
          <p:cNvPr id="9" name="Slide Number Placeholder 8"/>
          <p:cNvSpPr>
            <a:spLocks noGrp="1"/>
          </p:cNvSpPr>
          <p:nvPr>
            <p:ph type="sldNum" sz="quarter" idx="11"/>
          </p:nvPr>
        </p:nvSpPr>
        <p:spPr/>
        <p:txBody>
          <a:bodyPr/>
          <a:lstStyle/>
          <a:p>
            <a:fld id="{52A22BD3-6465-4EF2-BDF0-290E6470159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25B3328-44F6-4482-94F0-ED9F91FE5E3B}" type="datetimeFigureOut">
              <a:rPr lang="en-US" smtClean="0"/>
              <a:pPr/>
              <a:t>9/26/2016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2A22BD3-6465-4EF2-BDF0-290E64701598}"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waterhistory.org/histories/qanats/evacold.p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www.waterhistory.org/histories/qanats/chill1.p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err="1" smtClean="0">
                <a:solidFill>
                  <a:schemeClr val="accent2"/>
                </a:solidFill>
              </a:rPr>
              <a:t>Qanat</a:t>
            </a:r>
            <a:endParaRPr lang="en-US" dirty="0">
              <a:solidFill>
                <a:schemeClr val="accent2"/>
              </a:solidFill>
            </a:endParaRPr>
          </a:p>
        </p:txBody>
      </p:sp>
      <p:pic>
        <p:nvPicPr>
          <p:cNvPr id="2050" name="Picture 2" descr="C:\Users\MOSLEH\Desktop\Qanat_orig.jpg"/>
          <p:cNvPicPr>
            <a:picLocks noGrp="1" noChangeAspect="1" noChangeArrowheads="1"/>
          </p:cNvPicPr>
          <p:nvPr>
            <p:ph idx="1"/>
          </p:nvPr>
        </p:nvPicPr>
        <p:blipFill>
          <a:blip r:embed="rId3" cstate="print"/>
          <a:srcRect/>
          <a:stretch>
            <a:fillRect/>
          </a:stretch>
        </p:blipFill>
        <p:spPr bwMode="auto">
          <a:xfrm>
            <a:off x="1219200" y="1524000"/>
            <a:ext cx="6701057" cy="4495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Advantages of the </a:t>
            </a:r>
            <a:r>
              <a:rPr lang="en-US" dirty="0" err="1" smtClean="0"/>
              <a:t>Qanat</a:t>
            </a:r>
            <a:r>
              <a:rPr lang="en-US" dirty="0" smtClean="0"/>
              <a:t> System:</a:t>
            </a:r>
          </a:p>
          <a:p>
            <a:pPr lvl="1"/>
            <a:r>
              <a:rPr lang="en-US" dirty="0" smtClean="0"/>
              <a:t>Since the water channel is underground it prevented the seepage and evaporation</a:t>
            </a:r>
            <a:endParaRPr lang="en-US" sz="2200" dirty="0" smtClean="0"/>
          </a:p>
          <a:p>
            <a:pPr lvl="1"/>
            <a:r>
              <a:rPr lang="en-US" dirty="0" smtClean="0"/>
              <a:t>There was no need for pumping the water since the system worked with gravity</a:t>
            </a:r>
            <a:endParaRPr lang="en-US" sz="2200" dirty="0" smtClean="0"/>
          </a:p>
          <a:p>
            <a:pPr lvl="1"/>
            <a:r>
              <a:rPr lang="en-US" dirty="0" smtClean="0"/>
              <a:t>A renewable source of the underground water  was utilized </a:t>
            </a:r>
            <a:endParaRPr lang="en-US" sz="2200" dirty="0" smtClean="0"/>
          </a:p>
          <a:p>
            <a:pPr lvl="1"/>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A renewable sour of the underground water means that </a:t>
            </a:r>
            <a:r>
              <a:rPr lang="en-US" dirty="0" err="1" smtClean="0"/>
              <a:t>Qanat</a:t>
            </a:r>
            <a:r>
              <a:rPr lang="en-US" dirty="0" smtClean="0"/>
              <a:t> didn’t/ doesn’t cause the lowering of the ground water level since its water flow rate is controlled by the ground water table’s level and its water flow related to the level of the subsurface water source. </a:t>
            </a:r>
          </a:p>
          <a:p>
            <a:r>
              <a:rPr lang="en-US" dirty="0" smtClean="0"/>
              <a:t>Therefore it was/is a sustainable system </a:t>
            </a:r>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main usage of the </a:t>
            </a:r>
            <a:r>
              <a:rPr lang="en-US" dirty="0" err="1" smtClean="0"/>
              <a:t>Qanat</a:t>
            </a:r>
            <a:r>
              <a:rPr lang="en-US" dirty="0" smtClean="0"/>
              <a:t> was for irrigation during the day lights and the growing seasons (Spring and Summer).  </a:t>
            </a:r>
          </a:p>
          <a:p>
            <a:endParaRPr lang="en-US" dirty="0" smtClean="0"/>
          </a:p>
          <a:p>
            <a:r>
              <a:rPr lang="en-US" dirty="0" smtClean="0"/>
              <a:t>During the winter and Fall since the water usage was low, the water was preserve for the purpose </a:t>
            </a:r>
            <a:r>
              <a:rPr lang="en-US" dirty="0" err="1" smtClean="0"/>
              <a:t>ofhigh</a:t>
            </a:r>
            <a:r>
              <a:rPr lang="en-US" dirty="0" smtClean="0"/>
              <a:t>  usage in the summer and spring</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windlass was set up to bring the excavated soil to the surface</a:t>
            </a:r>
          </a:p>
          <a:p>
            <a:r>
              <a:rPr lang="en-US" dirty="0" smtClean="0"/>
              <a:t>Dumping the excavated soil around the opening of the vertical shaft</a:t>
            </a:r>
          </a:p>
          <a:p>
            <a:pPr lvl="1"/>
            <a:r>
              <a:rPr lang="en-US" dirty="0" smtClean="0"/>
              <a:t>This feature prevent the surface overflow which contained deposit and mud to enter the shaft </a:t>
            </a:r>
          </a:p>
          <a:p>
            <a:r>
              <a:rPr lang="en-US" dirty="0" smtClean="0"/>
              <a:t> A one meter diameter vertical shaft dug out</a:t>
            </a:r>
          </a:p>
          <a:p>
            <a:r>
              <a:rPr lang="en-US" dirty="0" smtClean="0"/>
              <a:t>A gently slopping tunnel to carry the water to from ground water wells to the surface</a:t>
            </a:r>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Construction</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descr="http://www.waterhistory.org/histories/qanats/windlass.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457200"/>
            <a:ext cx="3509963" cy="5029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the firm soils there was no need to lining</a:t>
            </a:r>
          </a:p>
          <a:p>
            <a:r>
              <a:rPr lang="en-US" dirty="0" smtClean="0"/>
              <a:t>“In the loose soil reinforcing rings made of burnt clay were installed at intervals to prevent cave-ins”</a:t>
            </a:r>
          </a:p>
          <a:p>
            <a:r>
              <a:rPr lang="en-US" dirty="0" smtClean="0"/>
              <a:t>The channel bed needed periodic cleaning to prevent  build up of the deposits such as mineral and salts</a:t>
            </a:r>
          </a:p>
          <a:p>
            <a:pPr>
              <a:buNone/>
            </a:pPr>
            <a:endParaRPr lang="en-US" dirty="0" smtClean="0"/>
          </a:p>
          <a:p>
            <a:endParaRPr lang="en-US" dirty="0" smtClean="0"/>
          </a:p>
          <a:p>
            <a:pPr>
              <a:buNone/>
            </a:pPr>
            <a:endParaRPr lang="en-US" dirty="0" smtClean="0"/>
          </a:p>
          <a:p>
            <a:pPr>
              <a:buNone/>
            </a:pPr>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descr="http://www.waterhistory.org/histories/qanats/evacold.small.gif">
            <a:hlinkClick r:id="rId3" tgtFrame="_top"/>
          </p:cNvPr>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1143000"/>
            <a:ext cx="5842000" cy="4381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some cities the </a:t>
            </a:r>
            <a:r>
              <a:rPr lang="en-US" dirty="0" err="1" smtClean="0"/>
              <a:t>qanat</a:t>
            </a:r>
            <a:r>
              <a:rPr lang="en-US" dirty="0" smtClean="0"/>
              <a:t> channel goes beneath the residential areas. </a:t>
            </a:r>
          </a:p>
          <a:p>
            <a:r>
              <a:rPr lang="en-US" dirty="0" smtClean="0"/>
              <a:t>The water will come to surface near the area of the cultivation</a:t>
            </a:r>
          </a:p>
          <a:p>
            <a:r>
              <a:rPr lang="en-US" dirty="0" smtClean="0"/>
              <a:t>Staircase provided access to the water</a:t>
            </a:r>
          </a:p>
          <a:p>
            <a:r>
              <a:rPr lang="en-US" dirty="0" smtClean="0"/>
              <a:t>There were some public reservoirs which were for public usages</a:t>
            </a:r>
          </a:p>
          <a:p>
            <a:r>
              <a:rPr lang="en-US" dirty="0" smtClean="0"/>
              <a:t>Some of these reservoirs had 15 meters depth with spiral stair which ended to the small platform of water </a:t>
            </a:r>
          </a:p>
          <a:p>
            <a:endParaRPr lang="en-US" dirty="0" smtClean="0"/>
          </a:p>
          <a:p>
            <a:endParaRPr lang="en-US" dirty="0"/>
          </a:p>
        </p:txBody>
      </p:sp>
      <p:sp>
        <p:nvSpPr>
          <p:cNvPr id="3" name="Title 2"/>
          <p:cNvSpPr>
            <a:spLocks noGrp="1"/>
          </p:cNvSpPr>
          <p:nvPr>
            <p:ph type="title"/>
          </p:nvPr>
        </p:nvSpPr>
        <p:spPr/>
        <p:txBody>
          <a:bodyPr/>
          <a:lstStyle/>
          <a:p>
            <a:r>
              <a:rPr lang="en-US" dirty="0" smtClean="0"/>
              <a:t>The Urban Lay Out Of </a:t>
            </a:r>
            <a:r>
              <a:rPr lang="en-US" dirty="0" err="1" smtClean="0"/>
              <a:t>Qanats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addition to the public usages, </a:t>
            </a:r>
            <a:r>
              <a:rPr lang="en-US" dirty="0" err="1" smtClean="0"/>
              <a:t>Qanat</a:t>
            </a:r>
            <a:r>
              <a:rPr lang="en-US" dirty="0" smtClean="0"/>
              <a:t> water used for household usages as well.  </a:t>
            </a:r>
          </a:p>
          <a:p>
            <a:r>
              <a:rPr lang="en-US" dirty="0" smtClean="0"/>
              <a:t>In some wealthy houses a special room were built besides the channels along with a vertical shaft which went upward to  a wind catcher to provide cooling </a:t>
            </a:r>
            <a:endParaRPr lang="en-US" dirty="0"/>
          </a:p>
        </p:txBody>
      </p:sp>
      <p:sp>
        <p:nvSpPr>
          <p:cNvPr id="3" name="Title 2"/>
          <p:cNvSpPr>
            <a:spLocks noGrp="1"/>
          </p:cNvSpPr>
          <p:nvPr>
            <p:ph type="title"/>
          </p:nvPr>
        </p:nvSpPr>
        <p:spPr/>
        <p:txBody>
          <a:bodyPr/>
          <a:lstStyle/>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Construction of a </a:t>
            </a:r>
            <a:r>
              <a:rPr lang="en-US" dirty="0" err="1" smtClean="0"/>
              <a:t>Qanat</a:t>
            </a:r>
            <a:r>
              <a:rPr lang="en-US" dirty="0" smtClean="0"/>
              <a:t> not only needed technical expertise, but also needed water management regulations and also </a:t>
            </a:r>
          </a:p>
          <a:p>
            <a:r>
              <a:rPr lang="en-US" dirty="0" smtClean="0"/>
              <a:t>It required the cooperation of the users and their willingness to contribute in the managing the water distribution and also cleaning the water channel</a:t>
            </a:r>
          </a:p>
          <a:p>
            <a:r>
              <a:rPr lang="en-US" dirty="0" smtClean="0"/>
              <a:t>Also it brought social cohesion to the local people using this system</a:t>
            </a:r>
          </a:p>
        </p:txBody>
      </p:sp>
      <p:sp>
        <p:nvSpPr>
          <p:cNvPr id="3" name="Title 2"/>
          <p:cNvSpPr>
            <a:spLocks noGrp="1"/>
          </p:cNvSpPr>
          <p:nvPr>
            <p:ph type="title"/>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7410" name="Picture 2" descr="C:\Users\MOSLEH\Desktop\junk.jpg"/>
          <p:cNvPicPr>
            <a:picLocks noGrp="1" noChangeAspect="1" noChangeArrowheads="1"/>
          </p:cNvPicPr>
          <p:nvPr>
            <p:ph idx="1"/>
          </p:nvPr>
        </p:nvPicPr>
        <p:blipFill>
          <a:blip r:embed="rId3" cstate="print"/>
          <a:srcRect/>
          <a:stretch>
            <a:fillRect/>
          </a:stretch>
        </p:blipFill>
        <p:spPr bwMode="auto">
          <a:xfrm>
            <a:off x="1219200" y="762000"/>
            <a:ext cx="6594231" cy="4286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linds(horizontal)">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22,000 </a:t>
            </a:r>
            <a:r>
              <a:rPr lang="en-US" dirty="0" err="1" smtClean="0"/>
              <a:t>Qanat</a:t>
            </a:r>
            <a:r>
              <a:rPr lang="en-US" dirty="0" smtClean="0"/>
              <a:t> in Iran exist</a:t>
            </a:r>
          </a:p>
          <a:p>
            <a:r>
              <a:rPr lang="en-US" dirty="0" smtClean="0"/>
              <a:t>The underground conduit of 170,000 miles(built with manual labor)</a:t>
            </a:r>
          </a:p>
          <a:p>
            <a:r>
              <a:rPr lang="en-US" dirty="0" smtClean="0"/>
              <a:t>The system delivers </a:t>
            </a:r>
            <a:r>
              <a:rPr lang="en-US" sz="2800" dirty="0" smtClean="0"/>
              <a:t>a total of 19,500 cubic feet of water per second which is equal to 75 % of the discharge of the Euphrates River into the Mesopotamian plain</a:t>
            </a:r>
          </a:p>
          <a:p>
            <a:r>
              <a:rPr lang="en-US" sz="2800" dirty="0" smtClean="0"/>
              <a:t>This amount is sufficient for irrigating of 3,000,000 agricultural land</a:t>
            </a:r>
          </a:p>
          <a:p>
            <a:pPr>
              <a:buNone/>
            </a:pPr>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Nowadays System of </a:t>
            </a:r>
            <a:r>
              <a:rPr lang="en-US" dirty="0" err="1" smtClean="0"/>
              <a:t>Qanat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mtClean="0"/>
          </a:p>
          <a:p>
            <a:endParaRPr lang="en-US"/>
          </a:p>
        </p:txBody>
      </p:sp>
      <p:sp>
        <p:nvSpPr>
          <p:cNvPr id="3" name="Title 2"/>
          <p:cNvSpPr>
            <a:spLocks noGrp="1"/>
          </p:cNvSpPr>
          <p:nvPr>
            <p:ph type="title"/>
          </p:nvPr>
        </p:nvSpPr>
        <p:spPr/>
        <p:txBody>
          <a:bodyPr/>
          <a:lstStyle/>
          <a:p>
            <a:r>
              <a:rPr lang="en-US" dirty="0" smtClean="0">
                <a:solidFill>
                  <a:srgbClr val="FFC000"/>
                </a:solidFill>
              </a:rPr>
              <a:t>AB ANBAR OR WATER RESERVIOR</a:t>
            </a:r>
            <a:endParaRPr lang="en-US" dirty="0">
              <a:solidFill>
                <a:srgbClr val="FFC000"/>
              </a:solidFill>
            </a:endParaRPr>
          </a:p>
        </p:txBody>
      </p:sp>
      <p:pic>
        <p:nvPicPr>
          <p:cNvPr id="20482" name="Picture 2" descr="C:\Users\MOSLEH\Desktop\junk.jpg"/>
          <p:cNvPicPr>
            <a:picLocks noChangeAspect="1" noChangeArrowheads="1"/>
          </p:cNvPicPr>
          <p:nvPr/>
        </p:nvPicPr>
        <p:blipFill>
          <a:blip r:embed="rId3" cstate="print"/>
          <a:srcRect/>
          <a:stretch>
            <a:fillRect/>
          </a:stretch>
        </p:blipFill>
        <p:spPr bwMode="auto">
          <a:xfrm>
            <a:off x="228600" y="1524000"/>
            <a:ext cx="4294322" cy="2667000"/>
          </a:xfrm>
          <a:prstGeom prst="rect">
            <a:avLst/>
          </a:prstGeom>
          <a:noFill/>
        </p:spPr>
      </p:pic>
      <p:pic>
        <p:nvPicPr>
          <p:cNvPr id="6" name="Picture 2" descr="C:\Users\MOSLEH\Desktop\junk.jpg"/>
          <p:cNvPicPr>
            <a:picLocks noChangeAspect="1" noChangeArrowheads="1"/>
          </p:cNvPicPr>
          <p:nvPr/>
        </p:nvPicPr>
        <p:blipFill>
          <a:blip r:embed="rId4" cstate="print"/>
          <a:srcRect/>
          <a:stretch>
            <a:fillRect/>
          </a:stretch>
        </p:blipFill>
        <p:spPr bwMode="auto">
          <a:xfrm>
            <a:off x="4572000" y="3352800"/>
            <a:ext cx="4353338" cy="3128962"/>
          </a:xfrm>
          <a:prstGeom prst="rect">
            <a:avLst/>
          </a:prstGeom>
          <a:noFill/>
        </p:spPr>
      </p:pic>
    </p:spTree>
    <p:extLst>
      <p:ext uri="{BB962C8B-B14F-4D97-AF65-F5344CB8AC3E}">
        <p14:creationId xmlns:p14="http://schemas.microsoft.com/office/powerpoint/2010/main" val="193854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blinds(horizontal)">
                                      <p:cBhvr>
                                        <p:cTn id="12" dur="500"/>
                                        <p:tgtEl>
                                          <p:spTgt spid="20482"/>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Dome</a:t>
            </a:r>
          </a:p>
          <a:p>
            <a:r>
              <a:rPr lang="en-US" dirty="0" smtClean="0"/>
              <a:t>Rectangular or Cylindrical space</a:t>
            </a:r>
          </a:p>
          <a:p>
            <a:r>
              <a:rPr lang="en-US" dirty="0" smtClean="0"/>
              <a:t>Wind Catcher</a:t>
            </a:r>
          </a:p>
          <a:p>
            <a:r>
              <a:rPr lang="en-US" dirty="0" smtClean="0"/>
              <a:t>Opening or </a:t>
            </a:r>
            <a:r>
              <a:rPr lang="en-US" dirty="0" err="1" smtClean="0"/>
              <a:t>Sar</a:t>
            </a:r>
            <a:r>
              <a:rPr lang="en-US" dirty="0" smtClean="0"/>
              <a:t> Dar</a:t>
            </a:r>
          </a:p>
          <a:p>
            <a:r>
              <a:rPr lang="en-US" dirty="0" smtClean="0"/>
              <a:t>Staircase</a:t>
            </a:r>
          </a:p>
          <a:p>
            <a:r>
              <a:rPr lang="en-US" dirty="0" smtClean="0"/>
              <a:t>Platform</a:t>
            </a:r>
            <a:endParaRPr lang="en-US" dirty="0"/>
          </a:p>
        </p:txBody>
      </p:sp>
      <p:sp>
        <p:nvSpPr>
          <p:cNvPr id="3" name="Title 2"/>
          <p:cNvSpPr>
            <a:spLocks noGrp="1"/>
          </p:cNvSpPr>
          <p:nvPr>
            <p:ph type="title"/>
          </p:nvPr>
        </p:nvSpPr>
        <p:spPr/>
        <p:txBody>
          <a:bodyPr>
            <a:normAutofit fontScale="90000"/>
          </a:bodyPr>
          <a:lstStyle/>
          <a:p>
            <a:pPr algn="ctr"/>
            <a:r>
              <a:rPr lang="en-US" dirty="0" smtClean="0">
                <a:solidFill>
                  <a:schemeClr val="accent2"/>
                </a:solidFill>
              </a:rPr>
              <a:t>STRUCTURE OF A WIND CATCHER</a:t>
            </a:r>
            <a:endParaRPr lang="en-US"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linds(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linds(horizont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linds(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linds(horizont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blinds(horizontal)">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200" b="1" dirty="0" smtClean="0">
                <a:solidFill>
                  <a:srgbClr val="FFC000"/>
                </a:solidFill>
              </a:rPr>
              <a:t>Qantas in Combination with Wind Catcher</a:t>
            </a:r>
            <a:endParaRPr lang="en-US" sz="3200" dirty="0"/>
          </a:p>
        </p:txBody>
      </p:sp>
      <p:pic>
        <p:nvPicPr>
          <p:cNvPr id="27650" name="Picture 2" descr="C:\Users\MOSLEH\Desktop\2092.png"/>
          <p:cNvPicPr>
            <a:picLocks noGrp="1" noChangeAspect="1" noChangeArrowheads="1"/>
          </p:cNvPicPr>
          <p:nvPr>
            <p:ph idx="1"/>
          </p:nvPr>
        </p:nvPicPr>
        <p:blipFill>
          <a:blip r:embed="rId3" cstate="print"/>
          <a:srcRect/>
          <a:stretch>
            <a:fillRect/>
          </a:stretch>
        </p:blipFill>
        <p:spPr bwMode="auto">
          <a:xfrm>
            <a:off x="2438400" y="1600200"/>
            <a:ext cx="4267200" cy="449855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200" b="1" dirty="0" smtClean="0">
                <a:solidFill>
                  <a:srgbClr val="FFC000"/>
                </a:solidFill>
              </a:rPr>
              <a:t>Qantas in Combination with Wind Catcher</a:t>
            </a:r>
            <a:endParaRPr lang="en-US" sz="3200" b="1" dirty="0">
              <a:solidFill>
                <a:srgbClr val="FFC000"/>
              </a:solidFill>
            </a:endParaRPr>
          </a:p>
        </p:txBody>
      </p:sp>
      <p:pic>
        <p:nvPicPr>
          <p:cNvPr id="21506" name="Picture 2" descr="C:\Users\MOSLEH\Desktop\badgirCooling.jpg"/>
          <p:cNvPicPr>
            <a:picLocks noGrp="1" noChangeAspect="1" noChangeArrowheads="1"/>
          </p:cNvPicPr>
          <p:nvPr>
            <p:ph idx="1"/>
          </p:nvPr>
        </p:nvPicPr>
        <p:blipFill>
          <a:blip r:embed="rId3" cstate="print"/>
          <a:srcRect/>
          <a:stretch>
            <a:fillRect/>
          </a:stretch>
        </p:blipFill>
        <p:spPr bwMode="auto">
          <a:xfrm>
            <a:off x="1647021" y="1524000"/>
            <a:ext cx="5849957" cy="4572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2530" name="Picture 2" descr="C:\Users\MOSLEH\Desktop\Wind-Tower-and-Qanat-Cooling-1.jpg"/>
          <p:cNvPicPr>
            <a:picLocks noGrp="1" noChangeAspect="1" noChangeArrowheads="1"/>
          </p:cNvPicPr>
          <p:nvPr>
            <p:ph idx="1"/>
          </p:nvPr>
        </p:nvPicPr>
        <p:blipFill>
          <a:blip r:embed="rId3" cstate="print"/>
          <a:srcRect/>
          <a:stretch>
            <a:fillRect/>
          </a:stretch>
        </p:blipFill>
        <p:spPr bwMode="auto">
          <a:xfrm>
            <a:off x="1637648" y="1524000"/>
            <a:ext cx="5868704" cy="4572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4578" name="Picture 2" descr="C:\Users\MOSLEH\Desktop\wind tower.jpg"/>
          <p:cNvPicPr>
            <a:picLocks noGrp="1" noChangeAspect="1" noChangeArrowheads="1"/>
          </p:cNvPicPr>
          <p:nvPr>
            <p:ph idx="1"/>
          </p:nvPr>
        </p:nvPicPr>
        <p:blipFill>
          <a:blip r:embed="rId2" cstate="print"/>
          <a:srcRect/>
          <a:stretch>
            <a:fillRect/>
          </a:stretch>
        </p:blipFill>
        <p:spPr bwMode="auto">
          <a:xfrm>
            <a:off x="1262781" y="1524000"/>
            <a:ext cx="6618437" cy="4572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Modern wind </a:t>
            </a:r>
            <a:r>
              <a:rPr lang="en-US" dirty="0" err="1" smtClean="0"/>
              <a:t>catcehr</a:t>
            </a:r>
            <a:r>
              <a:rPr lang="en-US" dirty="0" smtClean="0"/>
              <a:t/>
            </a:r>
            <a:br>
              <a:rPr lang="en-US" dirty="0" smtClean="0"/>
            </a:br>
            <a:endParaRPr lang="en-US" dirty="0"/>
          </a:p>
        </p:txBody>
      </p:sp>
      <p:pic>
        <p:nvPicPr>
          <p:cNvPr id="25602" name="Picture 2" descr="C:\Users\MOSLEH\Desktop\Figure2-copy1.jpg"/>
          <p:cNvPicPr>
            <a:picLocks noGrp="1" noChangeAspect="1" noChangeArrowheads="1"/>
          </p:cNvPicPr>
          <p:nvPr>
            <p:ph idx="1"/>
          </p:nvPr>
        </p:nvPicPr>
        <p:blipFill>
          <a:blip r:embed="rId3" cstate="print"/>
          <a:srcRect/>
          <a:stretch>
            <a:fillRect/>
          </a:stretch>
        </p:blipFill>
        <p:spPr bwMode="auto">
          <a:xfrm>
            <a:off x="762000" y="1905000"/>
            <a:ext cx="7967133" cy="286816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6626" name="Picture 2" descr="C:\Users\MOSLEH\Desktop\chimney_ventilation.jpg"/>
          <p:cNvPicPr>
            <a:picLocks noGrp="1" noChangeAspect="1" noChangeArrowheads="1"/>
          </p:cNvPicPr>
          <p:nvPr>
            <p:ph idx="1"/>
          </p:nvPr>
        </p:nvPicPr>
        <p:blipFill>
          <a:blip r:embed="rId2" cstate="print"/>
          <a:srcRect/>
          <a:stretch>
            <a:fillRect/>
          </a:stretch>
        </p:blipFill>
        <p:spPr bwMode="auto">
          <a:xfrm>
            <a:off x="3260407" y="1524000"/>
            <a:ext cx="2623185" cy="4572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endParaRPr lang="en-US" sz="1800" b="1" dirty="0" smtClean="0">
              <a:latin typeface="Arial" pitchFamily="34" charset="0"/>
              <a:cs typeface="Arial" pitchFamily="34" charset="0"/>
            </a:endParaRPr>
          </a:p>
          <a:p>
            <a:endParaRPr lang="en-US" sz="1800" b="1" dirty="0" smtClean="0">
              <a:latin typeface="Arial" pitchFamily="34" charset="0"/>
              <a:cs typeface="Arial" pitchFamily="34" charset="0"/>
            </a:endParaRPr>
          </a:p>
          <a:p>
            <a:pPr>
              <a:buNone/>
            </a:pPr>
            <a:endParaRPr lang="en-US" sz="1800" b="1" dirty="0" smtClean="0">
              <a:latin typeface="Arial" pitchFamily="34" charset="0"/>
              <a:cs typeface="Arial" pitchFamily="34" charset="0"/>
            </a:endParaRPr>
          </a:p>
          <a:p>
            <a:endParaRPr lang="en-US" sz="1800" b="1" dirty="0" smtClean="0">
              <a:latin typeface="Arial" pitchFamily="34" charset="0"/>
              <a:cs typeface="Arial" pitchFamily="34" charset="0"/>
            </a:endParaRPr>
          </a:p>
          <a:p>
            <a:endParaRPr lang="en-US" sz="1800" b="1" dirty="0" smtClean="0">
              <a:latin typeface="Arial" pitchFamily="34" charset="0"/>
              <a:cs typeface="Arial" pitchFamily="34" charset="0"/>
            </a:endParaRPr>
          </a:p>
          <a:p>
            <a:endParaRPr lang="en-US" sz="1800" b="1" dirty="0" smtClean="0">
              <a:latin typeface="Arial" pitchFamily="34" charset="0"/>
              <a:cs typeface="Arial" pitchFamily="34" charset="0"/>
            </a:endParaRPr>
          </a:p>
          <a:p>
            <a:r>
              <a:rPr lang="en-US" sz="2900" b="1" dirty="0" smtClean="0">
                <a:latin typeface="Arial" pitchFamily="34" charset="0"/>
                <a:cs typeface="Arial" pitchFamily="34" charset="0"/>
              </a:rPr>
              <a:t>Implementing wind catcher</a:t>
            </a:r>
          </a:p>
          <a:p>
            <a:pPr>
              <a:buNone/>
            </a:pPr>
            <a:endParaRPr lang="en-US" sz="2900" b="1" dirty="0" smtClean="0">
              <a:latin typeface="Arial" pitchFamily="34" charset="0"/>
              <a:cs typeface="Arial" pitchFamily="34" charset="0"/>
            </a:endParaRPr>
          </a:p>
          <a:p>
            <a:pPr>
              <a:buNone/>
            </a:pPr>
            <a:endParaRPr lang="en-US" sz="2900" b="1" dirty="0" smtClean="0">
              <a:latin typeface="Arial" pitchFamily="34" charset="0"/>
              <a:cs typeface="Arial" pitchFamily="34" charset="0"/>
            </a:endParaRPr>
          </a:p>
          <a:p>
            <a:r>
              <a:rPr lang="en-US" sz="2900" b="1" dirty="0" smtClean="0">
                <a:latin typeface="Arial" pitchFamily="34" charset="0"/>
                <a:cs typeface="Arial" pitchFamily="34" charset="0"/>
              </a:rPr>
              <a:t>Air blow from one side, out form the </a:t>
            </a:r>
          </a:p>
          <a:p>
            <a:pPr>
              <a:buNone/>
            </a:pPr>
            <a:r>
              <a:rPr lang="en-US" sz="2900" b="1" dirty="0" smtClean="0">
                <a:latin typeface="Arial" pitchFamily="34" charset="0"/>
                <a:cs typeface="Arial" pitchFamily="34" charset="0"/>
              </a:rPr>
              <a:t>     other</a:t>
            </a:r>
          </a:p>
          <a:p>
            <a:pPr>
              <a:buNone/>
            </a:pPr>
            <a:endParaRPr lang="en-US" sz="1800" b="1" dirty="0" smtClean="0">
              <a:latin typeface="Arial" pitchFamily="34" charset="0"/>
              <a:cs typeface="Arial" pitchFamily="34" charset="0"/>
            </a:endParaRPr>
          </a:p>
          <a:p>
            <a:pPr>
              <a:buNone/>
            </a:pPr>
            <a:endParaRPr lang="en-US" sz="1800" b="1" dirty="0" smtClean="0">
              <a:latin typeface="Arial" pitchFamily="34" charset="0"/>
              <a:cs typeface="Arial" pitchFamily="34" charset="0"/>
            </a:endParaRPr>
          </a:p>
          <a:p>
            <a:r>
              <a:rPr lang="en-US" sz="2900" b="1" dirty="0" smtClean="0">
                <a:latin typeface="Arial" pitchFamily="34" charset="0"/>
                <a:cs typeface="Arial" pitchFamily="34" charset="0"/>
              </a:rPr>
              <a:t>Exposure to fresh air</a:t>
            </a:r>
          </a:p>
          <a:p>
            <a:pPr>
              <a:buNone/>
            </a:pPr>
            <a:endParaRPr lang="en-US" sz="1800" b="1" dirty="0" smtClean="0">
              <a:latin typeface="Arial" pitchFamily="34" charset="0"/>
              <a:cs typeface="Arial" pitchFamily="34" charset="0"/>
            </a:endParaRPr>
          </a:p>
          <a:p>
            <a:pPr>
              <a:buNone/>
            </a:pPr>
            <a:endParaRPr lang="en-US" sz="1800" b="1" dirty="0" smtClean="0">
              <a:latin typeface="Arial" pitchFamily="34" charset="0"/>
              <a:cs typeface="Arial" pitchFamily="34" charset="0"/>
            </a:endParaRPr>
          </a:p>
          <a:p>
            <a:r>
              <a:rPr lang="en-US" sz="2900" b="1" dirty="0" smtClean="0">
                <a:latin typeface="Arial" pitchFamily="34" charset="0"/>
                <a:cs typeface="Arial" pitchFamily="34" charset="0"/>
              </a:rPr>
              <a:t>Openings for light </a:t>
            </a:r>
          </a:p>
          <a:p>
            <a:endParaRPr lang="en-US" sz="2000" b="1" dirty="0" smtClean="0">
              <a:latin typeface="Arial" pitchFamily="34" charset="0"/>
              <a:cs typeface="Arial" pitchFamily="34" charset="0"/>
            </a:endParaRPr>
          </a:p>
          <a:p>
            <a:endParaRPr lang="en-US" dirty="0"/>
          </a:p>
        </p:txBody>
      </p:sp>
      <p:sp>
        <p:nvSpPr>
          <p:cNvPr id="2" name="Title 1"/>
          <p:cNvSpPr>
            <a:spLocks noGrp="1"/>
          </p:cNvSpPr>
          <p:nvPr>
            <p:ph type="title"/>
          </p:nvPr>
        </p:nvSpPr>
        <p:spPr/>
        <p:txBody>
          <a:bodyPr>
            <a:normAutofit/>
          </a:bodyPr>
          <a:lstStyle/>
          <a:p>
            <a:pPr algn="ctr"/>
            <a:r>
              <a:rPr lang="en-US" sz="3200" b="1" dirty="0" smtClean="0">
                <a:solidFill>
                  <a:schemeClr val="accent2"/>
                </a:solidFill>
                <a:latin typeface="Arial" pitchFamily="34" charset="0"/>
                <a:cs typeface="Arial" pitchFamily="34" charset="0"/>
              </a:rPr>
              <a:t>Water Reservoir or </a:t>
            </a:r>
            <a:r>
              <a:rPr lang="en-US" sz="3200" b="1" dirty="0" err="1" smtClean="0">
                <a:solidFill>
                  <a:schemeClr val="accent2"/>
                </a:solidFill>
                <a:latin typeface="Arial" pitchFamily="34" charset="0"/>
                <a:cs typeface="Arial" pitchFamily="34" charset="0"/>
              </a:rPr>
              <a:t>Ab</a:t>
            </a:r>
            <a:r>
              <a:rPr lang="en-US" sz="3200" b="1" dirty="0" smtClean="0">
                <a:solidFill>
                  <a:schemeClr val="accent2"/>
                </a:solidFill>
                <a:latin typeface="Arial" pitchFamily="34" charset="0"/>
                <a:cs typeface="Arial" pitchFamily="34" charset="0"/>
              </a:rPr>
              <a:t> </a:t>
            </a:r>
            <a:r>
              <a:rPr lang="en-US" sz="3200" b="1" smtClean="0">
                <a:solidFill>
                  <a:schemeClr val="accent2"/>
                </a:solidFill>
                <a:latin typeface="Arial" pitchFamily="34" charset="0"/>
                <a:cs typeface="Arial" pitchFamily="34" charset="0"/>
              </a:rPr>
              <a:t>Anbar</a:t>
            </a:r>
            <a:endParaRPr lang="en-US" sz="3200" dirty="0">
              <a:solidFill>
                <a:schemeClr val="accent2"/>
              </a:solidFill>
            </a:endParaRPr>
          </a:p>
        </p:txBody>
      </p:sp>
      <p:pic>
        <p:nvPicPr>
          <p:cNvPr id="3074" name="Picture 2" descr="C:\Users\MOSLEH\Desktop\AbAnbarNain2.jpg"/>
          <p:cNvPicPr>
            <a:picLocks noChangeAspect="1" noChangeArrowheads="1"/>
          </p:cNvPicPr>
          <p:nvPr/>
        </p:nvPicPr>
        <p:blipFill>
          <a:blip r:embed="rId3" cstate="print"/>
          <a:srcRect/>
          <a:stretch>
            <a:fillRect/>
          </a:stretch>
        </p:blipFill>
        <p:spPr bwMode="auto">
          <a:xfrm>
            <a:off x="5257800" y="1752601"/>
            <a:ext cx="3338674" cy="19979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linds(horizontal)">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linds(horizontal)">
                                      <p:cBhvr>
                                        <p:cTn id="22" dur="500"/>
                                        <p:tgtEl>
                                          <p:spTgt spid="3">
                                            <p:txEl>
                                              <p:pRg st="9" end="9"/>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blinds(horizontal)">
                                      <p:cBhvr>
                                        <p:cTn id="25" dur="500"/>
                                        <p:tgtEl>
                                          <p:spTgt spid="3">
                                            <p:txEl>
                                              <p:pRg st="10" end="1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13" end="13"/>
                                            </p:txEl>
                                          </p:spTgt>
                                        </p:tgtEl>
                                        <p:attrNameLst>
                                          <p:attrName>style.visibility</p:attrName>
                                        </p:attrNameLst>
                                      </p:cBhvr>
                                      <p:to>
                                        <p:strVal val="visible"/>
                                      </p:to>
                                    </p:set>
                                    <p:animEffect transition="in" filter="blinds(horizontal)">
                                      <p:cBhvr>
                                        <p:cTn id="30" dur="500"/>
                                        <p:tgtEl>
                                          <p:spTgt spid="3">
                                            <p:txEl>
                                              <p:pRg st="13" end="1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animEffect transition="in" filter="blinds(horizontal)">
                                      <p:cBhvr>
                                        <p:cTn id="35"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8434" name="Picture 2" descr="C:\Users\MOSLEH\Desktop\junk.jpg"/>
          <p:cNvPicPr>
            <a:picLocks noGrp="1" noChangeAspect="1" noChangeArrowheads="1"/>
          </p:cNvPicPr>
          <p:nvPr>
            <p:ph idx="1"/>
          </p:nvPr>
        </p:nvPicPr>
        <p:blipFill>
          <a:blip r:embed="rId3" cstate="print"/>
          <a:srcRect/>
          <a:stretch>
            <a:fillRect/>
          </a:stretch>
        </p:blipFill>
        <p:spPr bwMode="auto">
          <a:xfrm>
            <a:off x="1524000" y="914400"/>
            <a:ext cx="6096000"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linds(horizontal)">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rgbClr val="FFC000"/>
                </a:solidFill>
              </a:rPr>
              <a:t>ACCESSS TO THE AB ANBAR</a:t>
            </a:r>
            <a:endParaRPr lang="en-US" dirty="0">
              <a:solidFill>
                <a:srgbClr val="FFC000"/>
              </a:solidFill>
            </a:endParaRPr>
          </a:p>
        </p:txBody>
      </p:sp>
      <p:pic>
        <p:nvPicPr>
          <p:cNvPr id="19458" name="Picture 2" descr="C:\Users\MOSLEH\Desktop\junk.png"/>
          <p:cNvPicPr>
            <a:picLocks noGrp="1" noChangeAspect="1" noChangeArrowheads="1"/>
          </p:cNvPicPr>
          <p:nvPr>
            <p:ph idx="1"/>
          </p:nvPr>
        </p:nvPicPr>
        <p:blipFill>
          <a:blip r:embed="rId3" cstate="print"/>
          <a:srcRect/>
          <a:stretch>
            <a:fillRect/>
          </a:stretch>
        </p:blipFill>
        <p:spPr bwMode="auto">
          <a:xfrm>
            <a:off x="1066800" y="1524000"/>
            <a:ext cx="6844012" cy="4267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58"/>
                                        </p:tgtEl>
                                        <p:attrNameLst>
                                          <p:attrName>style.visibility</p:attrName>
                                        </p:attrNameLst>
                                      </p:cBhvr>
                                      <p:to>
                                        <p:strVal val="visible"/>
                                      </p:to>
                                    </p:set>
                                    <p:animEffect transition="in" filter="blinds(horizontal)">
                                      <p:cBhvr>
                                        <p:cTn id="12"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2800" b="1" dirty="0" smtClean="0">
                <a:latin typeface="Arial" pitchFamily="34" charset="0"/>
                <a:cs typeface="Arial" pitchFamily="34" charset="0"/>
              </a:rPr>
              <a:t>Two openings</a:t>
            </a:r>
          </a:p>
          <a:p>
            <a:pPr>
              <a:buNone/>
            </a:pPr>
            <a:r>
              <a:rPr lang="en-US" sz="2800" b="1" dirty="0" smtClean="0">
                <a:latin typeface="Arial" pitchFamily="34" charset="0"/>
                <a:cs typeface="Arial" pitchFamily="34" charset="0"/>
              </a:rPr>
              <a:t>   - Inlet &amp; outlet</a:t>
            </a:r>
          </a:p>
          <a:p>
            <a:pPr>
              <a:buNone/>
            </a:pPr>
            <a:r>
              <a:rPr lang="en-US" sz="2800" b="1" dirty="0" smtClean="0">
                <a:latin typeface="Arial" pitchFamily="34" charset="0"/>
                <a:cs typeface="Arial" pitchFamily="34" charset="0"/>
              </a:rPr>
              <a:t>   - Slightly elevation difference</a:t>
            </a:r>
          </a:p>
          <a:p>
            <a:pPr>
              <a:buNone/>
            </a:pPr>
            <a:r>
              <a:rPr lang="en-US" sz="2800" b="1" dirty="0" smtClean="0">
                <a:latin typeface="Arial" pitchFamily="34" charset="0"/>
                <a:cs typeface="Arial" pitchFamily="34" charset="0"/>
              </a:rPr>
              <a:t>   - Filled from one side </a:t>
            </a:r>
          </a:p>
          <a:p>
            <a:pPr>
              <a:buNone/>
            </a:pPr>
            <a:r>
              <a:rPr lang="en-US" sz="2800" b="1" dirty="0" smtClean="0">
                <a:latin typeface="Arial" pitchFamily="34" charset="0"/>
                <a:cs typeface="Arial" pitchFamily="34" charset="0"/>
              </a:rPr>
              <a:t>   left form the other side</a:t>
            </a:r>
          </a:p>
          <a:p>
            <a:pPr>
              <a:buNone/>
            </a:pPr>
            <a:endParaRPr lang="en-US" sz="2800" b="1" dirty="0" smtClean="0">
              <a:latin typeface="Arial" pitchFamily="34" charset="0"/>
              <a:cs typeface="Arial" pitchFamily="34" charset="0"/>
            </a:endParaRPr>
          </a:p>
          <a:p>
            <a:r>
              <a:rPr lang="en-US" sz="2800" b="1" dirty="0" smtClean="0">
                <a:latin typeface="Arial" pitchFamily="34" charset="0"/>
                <a:cs typeface="Arial" pitchFamily="34" charset="0"/>
              </a:rPr>
              <a:t>Constant flow of water</a:t>
            </a:r>
          </a:p>
          <a:p>
            <a:r>
              <a:rPr lang="en-US" sz="2800" b="1" dirty="0" smtClean="0">
                <a:latin typeface="Arial" pitchFamily="34" charset="0"/>
                <a:cs typeface="Arial" pitchFamily="34" charset="0"/>
              </a:rPr>
              <a:t>Always fresh</a:t>
            </a:r>
          </a:p>
          <a:p>
            <a:r>
              <a:rPr lang="en-US" sz="2800" b="1" dirty="0" smtClean="0">
                <a:latin typeface="Arial" pitchFamily="34" charset="0"/>
                <a:cs typeface="Arial" pitchFamily="34" charset="0"/>
              </a:rPr>
              <a:t>Storage capacities varied from 300 to 3000 m3 (1), (2)</a:t>
            </a:r>
          </a:p>
          <a:p>
            <a:endParaRPr lang="en-US" dirty="0"/>
          </a:p>
        </p:txBody>
      </p:sp>
      <p:sp>
        <p:nvSpPr>
          <p:cNvPr id="2" name="Title 1"/>
          <p:cNvSpPr>
            <a:spLocks noGrp="1"/>
          </p:cNvSpPr>
          <p:nvPr>
            <p:ph type="title"/>
          </p:nvPr>
        </p:nvSpPr>
        <p:spPr/>
        <p:txBody>
          <a:bodyPr>
            <a:normAutofit/>
          </a:bodyPr>
          <a:lstStyle/>
          <a:p>
            <a:pPr algn="ctr"/>
            <a:r>
              <a:rPr lang="en-US" sz="3200" b="1" dirty="0" smtClean="0">
                <a:solidFill>
                  <a:schemeClr val="accent2"/>
                </a:solidFill>
                <a:latin typeface="Arial" pitchFamily="34" charset="0"/>
                <a:cs typeface="Arial" pitchFamily="34" charset="0"/>
              </a:rPr>
              <a:t>Water Reservoir or </a:t>
            </a:r>
            <a:r>
              <a:rPr lang="en-US" sz="3200" b="1" dirty="0" err="1" smtClean="0">
                <a:solidFill>
                  <a:schemeClr val="accent2"/>
                </a:solidFill>
                <a:latin typeface="Arial" pitchFamily="34" charset="0"/>
                <a:cs typeface="Arial" pitchFamily="34" charset="0"/>
              </a:rPr>
              <a:t>Ab</a:t>
            </a:r>
            <a:r>
              <a:rPr lang="en-US" sz="3200" b="1" dirty="0" smtClean="0">
                <a:solidFill>
                  <a:schemeClr val="accent2"/>
                </a:solidFill>
                <a:latin typeface="Arial" pitchFamily="34" charset="0"/>
                <a:cs typeface="Arial" pitchFamily="34" charset="0"/>
              </a:rPr>
              <a:t> </a:t>
            </a:r>
            <a:r>
              <a:rPr lang="en-US" sz="3200" b="1" dirty="0" err="1" smtClean="0">
                <a:solidFill>
                  <a:schemeClr val="accent2"/>
                </a:solidFill>
                <a:latin typeface="Arial" pitchFamily="34" charset="0"/>
                <a:cs typeface="Arial" pitchFamily="34" charset="0"/>
              </a:rPr>
              <a:t>Anbar</a:t>
            </a:r>
            <a:r>
              <a:rPr lang="en-US" sz="3200" b="1" dirty="0" smtClean="0">
                <a:solidFill>
                  <a:schemeClr val="accent2"/>
                </a:solidFill>
                <a:latin typeface="Arial" pitchFamily="34" charset="0"/>
                <a:cs typeface="Arial" pitchFamily="34" charset="0"/>
              </a:rPr>
              <a:t>(Con.)</a:t>
            </a:r>
            <a:endParaRPr lang="en-US" sz="3200"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linds(horizontal)">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linds(horizontal)">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endParaRPr lang="en-US" sz="2100" b="1" dirty="0" smtClean="0">
              <a:latin typeface="Arial" pitchFamily="34" charset="0"/>
              <a:cs typeface="Arial" pitchFamily="34" charset="0"/>
            </a:endParaRPr>
          </a:p>
          <a:p>
            <a:r>
              <a:rPr lang="en-US" sz="2100" b="1" dirty="0" smtClean="0">
                <a:latin typeface="Arial" pitchFamily="34" charset="0"/>
                <a:cs typeface="Arial" pitchFamily="34" charset="0"/>
              </a:rPr>
              <a:t>Material: Traditional cement, </a:t>
            </a:r>
            <a:r>
              <a:rPr lang="en-US" sz="2100" b="1" dirty="0" err="1" smtClean="0">
                <a:latin typeface="Arial" pitchFamily="34" charset="0"/>
                <a:cs typeface="Arial" pitchFamily="34" charset="0"/>
              </a:rPr>
              <a:t>Saruj</a:t>
            </a:r>
            <a:endParaRPr lang="en-US" sz="2100" b="1" dirty="0" smtClean="0">
              <a:latin typeface="Arial" pitchFamily="34" charset="0"/>
              <a:cs typeface="Arial" pitchFamily="34" charset="0"/>
            </a:endParaRPr>
          </a:p>
          <a:p>
            <a:pPr>
              <a:buNone/>
            </a:pPr>
            <a:endParaRPr lang="en-US" sz="2100" b="1" dirty="0" smtClean="0">
              <a:latin typeface="Arial" pitchFamily="34" charset="0"/>
              <a:cs typeface="Arial" pitchFamily="34" charset="0"/>
            </a:endParaRPr>
          </a:p>
          <a:p>
            <a:r>
              <a:rPr lang="en-US" sz="2100" b="1" dirty="0" err="1" smtClean="0">
                <a:latin typeface="Arial" pitchFamily="34" charset="0"/>
                <a:cs typeface="Arial" pitchFamily="34" charset="0"/>
              </a:rPr>
              <a:t>Sarooj</a:t>
            </a:r>
            <a:r>
              <a:rPr lang="en-US" sz="2100" b="1" dirty="0" smtClean="0">
                <a:latin typeface="Arial" pitchFamily="34" charset="0"/>
                <a:cs typeface="Arial" pitchFamily="34" charset="0"/>
              </a:rPr>
              <a:t> </a:t>
            </a:r>
          </a:p>
          <a:p>
            <a:pPr>
              <a:buNone/>
            </a:pPr>
            <a:r>
              <a:rPr lang="en-US" sz="2100" b="1" dirty="0" smtClean="0">
                <a:latin typeface="Arial" pitchFamily="34" charset="0"/>
                <a:cs typeface="Arial" pitchFamily="34" charset="0"/>
              </a:rPr>
              <a:t>   - clay, egg whites </a:t>
            </a:r>
          </a:p>
          <a:p>
            <a:pPr>
              <a:buNone/>
            </a:pPr>
            <a:r>
              <a:rPr lang="en-US" sz="2100" b="1" dirty="0" smtClean="0">
                <a:latin typeface="Arial" pitchFamily="34" charset="0"/>
                <a:cs typeface="Arial" pitchFamily="34" charset="0"/>
              </a:rPr>
              <a:t>    lime, goat hair, and ash in specific proportions, </a:t>
            </a:r>
          </a:p>
          <a:p>
            <a:pPr>
              <a:buNone/>
            </a:pPr>
            <a:r>
              <a:rPr lang="en-US" sz="2100" b="1" dirty="0" smtClean="0">
                <a:latin typeface="Arial" pitchFamily="34" charset="0"/>
                <a:cs typeface="Arial" pitchFamily="34" charset="0"/>
              </a:rPr>
              <a:t>    depending on location and climate of the city</a:t>
            </a:r>
          </a:p>
          <a:p>
            <a:pPr>
              <a:buNone/>
            </a:pPr>
            <a:endParaRPr lang="en-US" sz="2100" b="1" dirty="0" smtClean="0">
              <a:latin typeface="Arial" pitchFamily="34" charset="0"/>
              <a:cs typeface="Arial" pitchFamily="34" charset="0"/>
            </a:endParaRPr>
          </a:p>
          <a:p>
            <a:r>
              <a:rPr lang="en-US" sz="2100" b="1" dirty="0" smtClean="0">
                <a:latin typeface="Arial" pitchFamily="34" charset="0"/>
                <a:cs typeface="Arial" pitchFamily="34" charset="0"/>
              </a:rPr>
              <a:t>Walls of the storage 2 meters thickness</a:t>
            </a:r>
          </a:p>
          <a:p>
            <a:pPr>
              <a:buNone/>
            </a:pPr>
            <a:endParaRPr lang="en-US" sz="2100" b="1" dirty="0" smtClean="0">
              <a:latin typeface="Arial" pitchFamily="34" charset="0"/>
              <a:cs typeface="Arial" pitchFamily="34" charset="0"/>
            </a:endParaRPr>
          </a:p>
          <a:p>
            <a:pPr>
              <a:buNone/>
            </a:pPr>
            <a:r>
              <a:rPr lang="en-US" sz="2100" b="1" dirty="0" smtClean="0">
                <a:latin typeface="Arial" pitchFamily="34" charset="0"/>
                <a:cs typeface="Arial" pitchFamily="34" charset="0"/>
              </a:rPr>
              <a:t>   - Special bricks used</a:t>
            </a:r>
          </a:p>
          <a:p>
            <a:pPr>
              <a:buNone/>
            </a:pPr>
            <a:r>
              <a:rPr lang="en-US" sz="2100" b="1" dirty="0" smtClean="0">
                <a:latin typeface="Arial" pitchFamily="34" charset="0"/>
                <a:cs typeface="Arial" pitchFamily="34" charset="0"/>
              </a:rPr>
              <a:t>   - Called </a:t>
            </a:r>
            <a:r>
              <a:rPr lang="en-US" sz="2100" b="1" dirty="0" err="1" smtClean="0">
                <a:latin typeface="Arial" pitchFamily="34" charset="0"/>
                <a:cs typeface="Arial" pitchFamily="34" charset="0"/>
              </a:rPr>
              <a:t>Ajor</a:t>
            </a:r>
            <a:r>
              <a:rPr lang="en-US" sz="2100" b="1" dirty="0" smtClean="0">
                <a:latin typeface="Arial" pitchFamily="34" charset="0"/>
                <a:cs typeface="Arial" pitchFamily="34" charset="0"/>
              </a:rPr>
              <a:t> </a:t>
            </a:r>
            <a:r>
              <a:rPr lang="en-US" sz="2100" b="1" dirty="0" err="1" smtClean="0">
                <a:latin typeface="Arial" pitchFamily="34" charset="0"/>
                <a:cs typeface="Arial" pitchFamily="34" charset="0"/>
              </a:rPr>
              <a:t>Ab</a:t>
            </a:r>
            <a:r>
              <a:rPr lang="en-US" sz="2100" b="1" dirty="0" smtClean="0">
                <a:latin typeface="Arial" pitchFamily="34" charset="0"/>
                <a:cs typeface="Arial" pitchFamily="34" charset="0"/>
              </a:rPr>
              <a:t> </a:t>
            </a:r>
            <a:r>
              <a:rPr lang="en-US" sz="2100" b="1" dirty="0" err="1" smtClean="0">
                <a:latin typeface="Arial" pitchFamily="34" charset="0"/>
                <a:cs typeface="Arial" pitchFamily="34" charset="0"/>
              </a:rPr>
              <a:t>Anbari</a:t>
            </a:r>
            <a:endParaRPr lang="en-US" sz="2100" b="1" dirty="0" smtClean="0">
              <a:latin typeface="Arial" pitchFamily="34" charset="0"/>
              <a:cs typeface="Arial" pitchFamily="34" charset="0"/>
            </a:endParaRPr>
          </a:p>
          <a:p>
            <a:pPr>
              <a:buNone/>
            </a:pPr>
            <a:r>
              <a:rPr lang="en-US" sz="2100" b="1" dirty="0" smtClean="0">
                <a:latin typeface="Arial" pitchFamily="34" charset="0"/>
                <a:cs typeface="Arial" pitchFamily="34" charset="0"/>
              </a:rPr>
              <a:t>   - Insulated</a:t>
            </a:r>
          </a:p>
          <a:p>
            <a:pPr>
              <a:buNone/>
            </a:pPr>
            <a:r>
              <a:rPr lang="en-US" sz="2100" b="1" dirty="0" smtClean="0">
                <a:latin typeface="Arial" pitchFamily="34" charset="0"/>
                <a:cs typeface="Arial" pitchFamily="34" charset="0"/>
              </a:rPr>
              <a:t>   - Water impenetrable</a:t>
            </a:r>
          </a:p>
          <a:p>
            <a:endParaRPr lang="en-US" sz="1700" b="1" dirty="0" smtClean="0">
              <a:latin typeface="Arial" pitchFamily="34" charset="0"/>
              <a:cs typeface="Arial" pitchFamily="34" charset="0"/>
            </a:endParaRPr>
          </a:p>
          <a:p>
            <a:endParaRPr lang="en-US" sz="1700" b="1" dirty="0" smtClean="0">
              <a:latin typeface="Arial" pitchFamily="34" charset="0"/>
              <a:cs typeface="Arial" pitchFamily="34" charset="0"/>
            </a:endParaRPr>
          </a:p>
          <a:p>
            <a:pPr>
              <a:buNone/>
            </a:pPr>
            <a:endParaRPr lang="en-US" sz="1400" b="1" dirty="0" smtClean="0">
              <a:latin typeface="Arial" pitchFamily="34" charset="0"/>
              <a:cs typeface="Arial" pitchFamily="34" charset="0"/>
            </a:endParaRPr>
          </a:p>
          <a:p>
            <a:pPr>
              <a:buNone/>
            </a:pPr>
            <a:endParaRPr lang="en-US" sz="1400" b="1" dirty="0" smtClean="0">
              <a:latin typeface="Arial" pitchFamily="34" charset="0"/>
              <a:cs typeface="Arial" pitchFamily="34" charset="0"/>
            </a:endParaRPr>
          </a:p>
          <a:p>
            <a:endParaRPr lang="en-US" sz="1400" b="1" dirty="0" smtClean="0">
              <a:latin typeface="Arial" pitchFamily="34" charset="0"/>
              <a:cs typeface="Arial" pitchFamily="34" charset="0"/>
            </a:endParaRPr>
          </a:p>
          <a:p>
            <a:pPr>
              <a:buNone/>
            </a:pPr>
            <a:endParaRPr lang="en-US" sz="1400" b="1" dirty="0" smtClean="0">
              <a:latin typeface="Arial" pitchFamily="34" charset="0"/>
              <a:cs typeface="Arial" pitchFamily="34" charset="0"/>
            </a:endParaRPr>
          </a:p>
          <a:p>
            <a:endParaRPr lang="en-US" sz="1400" b="1" dirty="0" smtClean="0">
              <a:latin typeface="Arial" pitchFamily="34" charset="0"/>
              <a:cs typeface="Arial" pitchFamily="34" charset="0"/>
            </a:endParaRPr>
          </a:p>
          <a:p>
            <a:endParaRPr lang="en-US" sz="1800" b="1" dirty="0" smtClean="0">
              <a:latin typeface="Arial" pitchFamily="34" charset="0"/>
              <a:cs typeface="Arial" pitchFamily="34" charset="0"/>
            </a:endParaRPr>
          </a:p>
          <a:p>
            <a:endParaRPr lang="en-US" sz="1800" b="1" dirty="0" smtClean="0">
              <a:latin typeface="Arial" pitchFamily="34" charset="0"/>
              <a:cs typeface="Arial" pitchFamily="34" charset="0"/>
            </a:endParaRPr>
          </a:p>
          <a:p>
            <a:endParaRPr lang="en-US" sz="1800" b="1" dirty="0" smtClean="0">
              <a:latin typeface="Arial" pitchFamily="34" charset="0"/>
              <a:cs typeface="Arial" pitchFamily="34" charset="0"/>
            </a:endParaRPr>
          </a:p>
          <a:p>
            <a:endParaRPr lang="en-US" sz="1800" b="1" dirty="0" smtClean="0">
              <a:latin typeface="Arial" pitchFamily="34" charset="0"/>
              <a:cs typeface="Arial" pitchFamily="34" charset="0"/>
            </a:endParaRPr>
          </a:p>
          <a:p>
            <a:endParaRPr lang="en-US" dirty="0"/>
          </a:p>
        </p:txBody>
      </p:sp>
      <p:sp>
        <p:nvSpPr>
          <p:cNvPr id="2" name="Title 1"/>
          <p:cNvSpPr>
            <a:spLocks noGrp="1"/>
          </p:cNvSpPr>
          <p:nvPr>
            <p:ph type="title"/>
          </p:nvPr>
        </p:nvSpPr>
        <p:spPr/>
        <p:txBody>
          <a:bodyPr>
            <a:normAutofit/>
          </a:bodyPr>
          <a:lstStyle/>
          <a:p>
            <a:pPr algn="ctr"/>
            <a:r>
              <a:rPr lang="en-US" sz="3200" b="1" dirty="0" smtClean="0">
                <a:solidFill>
                  <a:schemeClr val="accent2"/>
                </a:solidFill>
                <a:latin typeface="Arial" pitchFamily="34" charset="0"/>
                <a:cs typeface="Arial" pitchFamily="34" charset="0"/>
              </a:rPr>
              <a:t>Material O the Water Reservoir or </a:t>
            </a:r>
            <a:r>
              <a:rPr lang="en-US" sz="3200" b="1" dirty="0" err="1" smtClean="0">
                <a:solidFill>
                  <a:schemeClr val="accent2"/>
                </a:solidFill>
                <a:latin typeface="Arial" pitchFamily="34" charset="0"/>
                <a:cs typeface="Arial" pitchFamily="34" charset="0"/>
              </a:rPr>
              <a:t>Ab</a:t>
            </a:r>
            <a:r>
              <a:rPr lang="en-US" sz="3200" b="1" dirty="0" smtClean="0">
                <a:solidFill>
                  <a:schemeClr val="accent2"/>
                </a:solidFill>
                <a:latin typeface="Arial" pitchFamily="34" charset="0"/>
                <a:cs typeface="Arial" pitchFamily="34" charset="0"/>
              </a:rPr>
              <a:t> </a:t>
            </a:r>
            <a:r>
              <a:rPr lang="en-US" sz="3200" b="1" dirty="0" err="1" smtClean="0">
                <a:solidFill>
                  <a:schemeClr val="accent2"/>
                </a:solidFill>
                <a:latin typeface="Arial" pitchFamily="34" charset="0"/>
                <a:cs typeface="Arial" pitchFamily="34" charset="0"/>
              </a:rPr>
              <a:t>Anbar</a:t>
            </a:r>
            <a:endParaRPr lang="en-US" sz="3200" b="1" dirty="0">
              <a:solidFill>
                <a:schemeClr val="accent2"/>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500"/>
                                        <p:tgtEl>
                                          <p:spTgt spid="3">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blinds(horizontal)">
                                      <p:cBhvr>
                                        <p:cTn id="34" dur="500"/>
                                        <p:tgtEl>
                                          <p:spTgt spid="3">
                                            <p:txEl>
                                              <p:pRg st="10" end="10"/>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blinds(horizontal)">
                                      <p:cBhvr>
                                        <p:cTn id="37" dur="500"/>
                                        <p:tgtEl>
                                          <p:spTgt spid="3">
                                            <p:txEl>
                                              <p:pRg st="11" end="11"/>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blinds(horizontal)">
                                      <p:cBhvr>
                                        <p:cTn id="40" dur="500"/>
                                        <p:tgtEl>
                                          <p:spTgt spid="3">
                                            <p:txEl>
                                              <p:pRg st="12" end="12"/>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blinds(horizontal)">
                                      <p:cBhvr>
                                        <p:cTn id="43"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a:t>چهارشنبه 7 خرداد </a:t>
            </a:r>
            <a:r>
              <a:rPr lang="en-US" dirty="0" err="1" smtClean="0"/>
              <a:t>Hamshahry</a:t>
            </a:r>
            <a:r>
              <a:rPr lang="en-US" dirty="0" smtClean="0"/>
              <a:t> </a:t>
            </a:r>
            <a:r>
              <a:rPr lang="fa-IR" dirty="0" smtClean="0"/>
              <a:t>1393</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1981200"/>
            <a:ext cx="571500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362200"/>
            <a:ext cx="161925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2047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fa-IR" dirty="0"/>
              <a:t>قنات‌ها در ایران </a:t>
            </a:r>
            <a:endParaRPr lang="en-US" dirty="0"/>
          </a:p>
        </p:txBody>
      </p:sp>
      <p:pic>
        <p:nvPicPr>
          <p:cNvPr id="2050" name="Picture 2" descr="C:\Users\majidsar\Desktop\151205130237_duct_512x288_mehr_nocr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2987"/>
            <a:ext cx="7550887" cy="4244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389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spTree>
    <p:controls>
      <mc:AlternateContent xmlns:mc="http://schemas.openxmlformats.org/markup-compatibility/2006">
        <mc:Choice xmlns:v="urn:schemas-microsoft-com:vml" Requires="v">
          <p:control spid="1029" name="ShockwaveFlash1" r:id="rId2" imgW="6399360" imgH="4038480"/>
        </mc:Choice>
        <mc:Fallback>
          <p:control name="ShockwaveFlash1" r:id="rId2" imgW="6399360" imgH="4038480">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600200"/>
                  <a:ext cx="6399213" cy="403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b="1" dirty="0" smtClean="0">
                <a:latin typeface="Arial" pitchFamily="34" charset="0"/>
                <a:cs typeface="Arial" pitchFamily="34" charset="0"/>
              </a:rPr>
              <a:t>Water supplement system</a:t>
            </a:r>
          </a:p>
          <a:p>
            <a:r>
              <a:rPr lang="en-US" sz="2800" b="1" dirty="0" smtClean="0">
                <a:latin typeface="Arial" pitchFamily="34" charset="0"/>
                <a:cs typeface="Arial" pitchFamily="34" charset="0"/>
              </a:rPr>
              <a:t>Underground aqueduct</a:t>
            </a:r>
          </a:p>
          <a:p>
            <a:r>
              <a:rPr lang="en-US" sz="2800" b="1" dirty="0" smtClean="0">
                <a:latin typeface="Arial" pitchFamily="34" charset="0"/>
                <a:cs typeface="Arial" pitchFamily="34" charset="0"/>
              </a:rPr>
              <a:t>Man-made water channels</a:t>
            </a:r>
          </a:p>
          <a:p>
            <a:r>
              <a:rPr lang="en-US" sz="2800" b="1" dirty="0" smtClean="0">
                <a:latin typeface="Arial" pitchFamily="34" charset="0"/>
                <a:cs typeface="Arial" pitchFamily="34" charset="0"/>
              </a:rPr>
              <a:t>Far away from city</a:t>
            </a:r>
          </a:p>
          <a:p>
            <a:r>
              <a:rPr lang="en-US" sz="2800" b="1" dirty="0" smtClean="0">
                <a:latin typeface="Arial" pitchFamily="34" charset="0"/>
                <a:cs typeface="Arial" pitchFamily="34" charset="0"/>
              </a:rPr>
              <a:t>Transferring water</a:t>
            </a:r>
          </a:p>
          <a:p>
            <a:r>
              <a:rPr lang="en-US" sz="2800" b="1" dirty="0" smtClean="0">
                <a:latin typeface="Arial" pitchFamily="34" charset="0"/>
                <a:cs typeface="Arial" pitchFamily="34" charset="0"/>
              </a:rPr>
              <a:t>Sinking a series of wells and linking them underground</a:t>
            </a:r>
          </a:p>
          <a:p>
            <a:endParaRPr lang="en-US" dirty="0" smtClean="0"/>
          </a:p>
          <a:p>
            <a:pPr>
              <a:buNone/>
            </a:pPr>
            <a:endParaRPr lang="en-US" dirty="0"/>
          </a:p>
        </p:txBody>
      </p:sp>
      <p:sp>
        <p:nvSpPr>
          <p:cNvPr id="2" name="Title 1"/>
          <p:cNvSpPr>
            <a:spLocks noGrp="1"/>
          </p:cNvSpPr>
          <p:nvPr>
            <p:ph type="title"/>
          </p:nvPr>
        </p:nvSpPr>
        <p:spPr/>
        <p:txBody>
          <a:bodyPr>
            <a:normAutofit/>
          </a:bodyPr>
          <a:lstStyle/>
          <a:p>
            <a:pPr algn="ctr"/>
            <a:r>
              <a:rPr lang="en-US" b="1" dirty="0" err="1" smtClean="0">
                <a:solidFill>
                  <a:schemeClr val="accent2"/>
                </a:solidFill>
                <a:latin typeface="Arial" pitchFamily="34" charset="0"/>
                <a:cs typeface="Arial" pitchFamily="34" charset="0"/>
              </a:rPr>
              <a:t>Qanat</a:t>
            </a:r>
            <a:r>
              <a:rPr lang="en-US" b="1" dirty="0" smtClean="0">
                <a:solidFill>
                  <a:schemeClr val="accent2"/>
                </a:solidFill>
                <a:latin typeface="Arial" pitchFamily="34" charset="0"/>
                <a:cs typeface="Arial" pitchFamily="34" charset="0"/>
              </a:rPr>
              <a:t> or </a:t>
            </a:r>
            <a:r>
              <a:rPr lang="en-US" b="1" dirty="0" err="1" smtClean="0">
                <a:solidFill>
                  <a:schemeClr val="accent2"/>
                </a:solidFill>
                <a:latin typeface="Arial" pitchFamily="34" charset="0"/>
                <a:cs typeface="Arial" pitchFamily="34" charset="0"/>
              </a:rPr>
              <a:t>Kariz</a:t>
            </a:r>
            <a:endParaRPr lang="en-US"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1440218" y="1981200"/>
            <a:ext cx="921982" cy="2895600"/>
          </a:xfrm>
          <a:prstGeom prst="rect">
            <a:avLst/>
          </a:prstGeom>
          <a:noFill/>
          <a:ln w="9525">
            <a:noFill/>
            <a:miter lim="800000"/>
            <a:headEnd/>
            <a:tailEnd/>
          </a:ln>
        </p:spPr>
      </p:pic>
      <p:sp>
        <p:nvSpPr>
          <p:cNvPr id="2" name="Title 1"/>
          <p:cNvSpPr>
            <a:spLocks noGrp="1"/>
          </p:cNvSpPr>
          <p:nvPr>
            <p:ph type="title"/>
          </p:nvPr>
        </p:nvSpPr>
        <p:spPr>
          <a:xfrm>
            <a:off x="457200" y="274638"/>
            <a:ext cx="8153400" cy="1554162"/>
          </a:xfrm>
        </p:spPr>
        <p:txBody>
          <a:bodyPr>
            <a:normAutofit/>
          </a:bodyPr>
          <a:lstStyle/>
          <a:p>
            <a:pPr algn="ctr"/>
            <a:r>
              <a:rPr lang="en-US" sz="3600" b="1" dirty="0" err="1" smtClean="0">
                <a:solidFill>
                  <a:schemeClr val="accent2"/>
                </a:solidFill>
                <a:latin typeface="Arial" pitchFamily="34" charset="0"/>
                <a:cs typeface="Arial" pitchFamily="34" charset="0"/>
              </a:rPr>
              <a:t>Qanat</a:t>
            </a:r>
            <a:endParaRPr lang="en-US" sz="3600" b="1" dirty="0">
              <a:solidFill>
                <a:schemeClr val="accent2"/>
              </a:solidFill>
              <a:latin typeface="Arial" pitchFamily="34" charset="0"/>
              <a:cs typeface="Arial" pitchFamily="34" charset="0"/>
            </a:endParaRPr>
          </a:p>
        </p:txBody>
      </p:sp>
      <p:pic>
        <p:nvPicPr>
          <p:cNvPr id="1027" name="Picture 3"/>
          <p:cNvPicPr>
            <a:picLocks noChangeAspect="1" noChangeArrowheads="1"/>
          </p:cNvPicPr>
          <p:nvPr/>
        </p:nvPicPr>
        <p:blipFill>
          <a:blip r:embed="rId4" cstate="print"/>
          <a:srcRect/>
          <a:stretch>
            <a:fillRect/>
          </a:stretch>
        </p:blipFill>
        <p:spPr bwMode="auto">
          <a:xfrm>
            <a:off x="2362200" y="1981200"/>
            <a:ext cx="1642280" cy="289560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3995382" y="1981200"/>
            <a:ext cx="1642280" cy="2895600"/>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5638800" y="1981200"/>
            <a:ext cx="1642281" cy="2895600"/>
          </a:xfrm>
          <a:prstGeom prst="rect">
            <a:avLst/>
          </a:prstGeom>
          <a:noFill/>
          <a:ln w="9525">
            <a:noFill/>
            <a:miter lim="800000"/>
            <a:headEnd/>
            <a:tailEnd/>
          </a:ln>
        </p:spPr>
      </p:pic>
      <p:pic>
        <p:nvPicPr>
          <p:cNvPr id="1030" name="Picture 6" descr="C:\Users\MOSLEH\Desktop\220px-Qanat_Kashan.jpg"/>
          <p:cNvPicPr>
            <a:picLocks noChangeAspect="1" noChangeArrowheads="1"/>
          </p:cNvPicPr>
          <p:nvPr/>
        </p:nvPicPr>
        <p:blipFill>
          <a:blip r:embed="rId7" cstate="print"/>
          <a:srcRect/>
          <a:stretch>
            <a:fillRect/>
          </a:stretch>
        </p:blipFill>
        <p:spPr bwMode="auto">
          <a:xfrm>
            <a:off x="4546600" y="3411538"/>
            <a:ext cx="50800" cy="333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blinds(horizontal)">
                                      <p:cBhvr>
                                        <p:cTn id="10" dur="500"/>
                                        <p:tgtEl>
                                          <p:spTgt spid="1027"/>
                                        </p:tgtEl>
                                      </p:cBhvr>
                                    </p:animEffect>
                                  </p:childTnLst>
                                </p:cTn>
                              </p:par>
                              <p:par>
                                <p:cTn id="11" presetID="3" presetClass="entr" presetSubtype="1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linds(horizontal)">
                                      <p:cBhvr>
                                        <p:cTn id="13" dur="500"/>
                                        <p:tgtEl>
                                          <p:spTgt spid="1026"/>
                                        </p:tgtEl>
                                      </p:cBhvr>
                                    </p:animEffect>
                                  </p:childTnLst>
                                </p:cTn>
                              </p:par>
                              <p:par>
                                <p:cTn id="14" presetID="3" presetClass="entr" presetSubtype="1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blinds(horizontal)">
                                      <p:cBhvr>
                                        <p:cTn id="16" dur="500"/>
                                        <p:tgtEl>
                                          <p:spTgt spid="1028"/>
                                        </p:tgtEl>
                                      </p:cBhvr>
                                    </p:animEffect>
                                  </p:childTnLst>
                                </p:cTn>
                              </p:par>
                              <p:par>
                                <p:cTn id="17" presetID="3" presetClass="entr" presetSubtype="10" fill="hold" nodeType="with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blinds(horizontal)">
                                      <p:cBhvr>
                                        <p:cTn id="19"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was the reason for digging the vertical shaft?</a:t>
            </a:r>
          </a:p>
          <a:p>
            <a:pPr lvl="1"/>
            <a:r>
              <a:rPr lang="en-US" dirty="0" smtClean="0"/>
              <a:t>The vertical shaft were dug at the intervals of 20 to 30 meters. This way the excavated material were removed and the system were accessible for repair. Also this provided ventilation access for the repair. </a:t>
            </a:r>
          </a:p>
          <a:p>
            <a:pPr lvl="1"/>
            <a:r>
              <a:rPr lang="en-US" dirty="0" smtClean="0"/>
              <a:t>The first vertical shaft started from a sandy area far from the village and ended to the village. </a:t>
            </a:r>
          </a:p>
          <a:p>
            <a:pPr lvl="1"/>
            <a:r>
              <a:rPr lang="en-US" dirty="0" smtClean="0"/>
              <a:t>This stream of vertical shafts slopped down gently. In this way water was distributed to different area for irrigation or other purposes.   </a:t>
            </a:r>
          </a:p>
          <a:p>
            <a:pPr lvl="1"/>
            <a:endParaRPr lang="en-US" dirty="0"/>
          </a:p>
        </p:txBody>
      </p:sp>
      <p:sp>
        <p:nvSpPr>
          <p:cNvPr id="3" name="Title 2"/>
          <p:cNvSpPr>
            <a:spLocks noGrp="1"/>
          </p:cNvSpPr>
          <p:nvPr>
            <p:ph type="title"/>
          </p:nvPr>
        </p:nvSpPr>
        <p:spPr/>
        <p:txBody>
          <a:bodyP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It is interesting that some </a:t>
            </a:r>
            <a:r>
              <a:rPr lang="en-US" dirty="0" err="1" smtClean="0"/>
              <a:t>Qanat</a:t>
            </a:r>
            <a:r>
              <a:rPr lang="en-US" dirty="0" smtClean="0"/>
              <a:t> system are stretching from China to Morocco and even to America!</a:t>
            </a:r>
            <a:endParaRPr lang="en-US" dirty="0"/>
          </a:p>
        </p:txBody>
      </p:sp>
      <p:sp>
        <p:nvSpPr>
          <p:cNvPr id="3" name="Title 2"/>
          <p:cNvSpPr>
            <a:spLocks noGrp="1"/>
          </p:cNvSpPr>
          <p:nvPr>
            <p:ph type="title"/>
          </p:nvPr>
        </p:nvSpPr>
        <p:spPr/>
        <p:txBody>
          <a:bodyPr/>
          <a:lstStyle/>
          <a:p>
            <a:endParaRPr lang="en-US"/>
          </a:p>
        </p:txBody>
      </p:sp>
      <p:pic>
        <p:nvPicPr>
          <p:cNvPr id="4" name="Picture 3" descr="C:\Users\mohammadigor\Desktop\qanats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990600"/>
            <a:ext cx="5124450" cy="3571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descr="http://www.waterhistory.org/histories/qanats/chill1.small.gif">
            <a:hlinkClick r:id="rId2" tgtFrame="_top"/>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0"/>
            <a:ext cx="5430982" cy="3733800"/>
          </a:xfrm>
          <a:prstGeom prst="rect">
            <a:avLst/>
          </a:prstGeom>
          <a:noFill/>
          <a:ln>
            <a:noFill/>
          </a:ln>
        </p:spPr>
      </p:pic>
      <p:sp>
        <p:nvSpPr>
          <p:cNvPr id="21505" name="Rectangle 1"/>
          <p:cNvSpPr>
            <a:spLocks noChangeArrowheads="1"/>
          </p:cNvSpPr>
          <p:nvPr/>
        </p:nvSpPr>
        <p:spPr bwMode="auto">
          <a:xfrm>
            <a:off x="304800" y="3810000"/>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(1)Infiltration part of the tunnel</a:t>
            </a:r>
            <a:r>
              <a:rPr kumimoji="0" lang="en-US" altLang="zh-CN"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r>
            <a:br>
              <a:rPr kumimoji="0" lang="en-US" altLang="zh-CN"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br>
            <a:r>
              <a:rPr kumimoji="0" lang="en-US" altLang="zh-CN" sz="20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 Water conveyance part of the tunnel</a:t>
            </a:r>
            <a:r>
              <a:rPr kumimoji="0" lang="en-US" altLang="zh-CN"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r>
            <a:br>
              <a:rPr kumimoji="0" lang="en-US" altLang="zh-CN"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br>
            <a:r>
              <a:rPr kumimoji="0" lang="en-US" altLang="zh-CN" sz="20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(3) Open channel</a:t>
            </a:r>
            <a:r>
              <a:rPr kumimoji="0" lang="en-US" altLang="zh-CN"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r>
            <a:br>
              <a:rPr kumimoji="0" lang="en-US" altLang="zh-CN"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br>
            <a:r>
              <a:rPr kumimoji="0" lang="en-US" altLang="zh-CN" sz="20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(4) Vertical shafts</a:t>
            </a:r>
            <a:r>
              <a:rPr kumimoji="0" lang="en-US" altLang="zh-CN"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r>
            <a:br>
              <a:rPr kumimoji="0" lang="en-US" altLang="zh-CN"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br>
            <a:r>
              <a:rPr kumimoji="0" lang="en-US" altLang="zh-CN" sz="20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(5) Small storage pond</a:t>
            </a:r>
            <a:r>
              <a:rPr kumimoji="0" lang="en-US" altLang="zh-CN"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r>
            <a:br>
              <a:rPr kumimoji="0" lang="en-US" altLang="zh-CN"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br>
            <a:r>
              <a:rPr kumimoji="0" lang="en-US" altLang="zh-CN" sz="20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(6) Irrigation area</a:t>
            </a:r>
            <a:r>
              <a:rPr kumimoji="0" lang="en-US" altLang="zh-CN"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r>
            <a:br>
              <a:rPr kumimoji="0" lang="en-US" altLang="zh-CN"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br>
            <a:r>
              <a:rPr kumimoji="0" lang="en-US" altLang="zh-CN" sz="20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(7) Sand and gravel</a:t>
            </a:r>
            <a:r>
              <a:rPr kumimoji="0" lang="en-US" altLang="zh-CN"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r>
            <a:br>
              <a:rPr kumimoji="0" lang="en-US" altLang="zh-CN"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br>
            <a:r>
              <a:rPr kumimoji="0" lang="en-US" altLang="zh-CN" sz="20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(8) Layers of soil</a:t>
            </a:r>
            <a:endParaRPr kumimoji="0" lang="en-US" altLang="zh-CN"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altLang="zh-CN" sz="20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(9) Groundwater surface</a:t>
            </a:r>
            <a:endParaRPr kumimoji="0" lang="en-US" altLang="zh-CN"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8065</TotalTime>
  <Words>3558</Words>
  <Application>Microsoft Office PowerPoint</Application>
  <PresentationFormat>On-screen Show (4:3)</PresentationFormat>
  <Paragraphs>649</Paragraphs>
  <Slides>34</Slides>
  <Notes>25</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Paper</vt:lpstr>
      <vt:lpstr>Qanat</vt:lpstr>
      <vt:lpstr>PowerPoint Presentation</vt:lpstr>
      <vt:lpstr>PowerPoint Presentation</vt:lpstr>
      <vt:lpstr>PowerPoint Presentation</vt:lpstr>
      <vt:lpstr>Qanat or Kariz</vt:lpstr>
      <vt:lpstr>Qanat</vt:lpstr>
      <vt:lpstr>PowerPoint Presentation</vt:lpstr>
      <vt:lpstr>PowerPoint Presentation</vt:lpstr>
      <vt:lpstr>PowerPoint Presentation</vt:lpstr>
      <vt:lpstr>PowerPoint Presentation</vt:lpstr>
      <vt:lpstr>PowerPoint Presentation</vt:lpstr>
      <vt:lpstr>PowerPoint Presentation</vt:lpstr>
      <vt:lpstr>Construction</vt:lpstr>
      <vt:lpstr>PowerPoint Presentation</vt:lpstr>
      <vt:lpstr>PowerPoint Presentation</vt:lpstr>
      <vt:lpstr>PowerPoint Presentation</vt:lpstr>
      <vt:lpstr>The Urban Lay Out Of Qanats</vt:lpstr>
      <vt:lpstr>PowerPoint Presentation</vt:lpstr>
      <vt:lpstr>PowerPoint Presentation</vt:lpstr>
      <vt:lpstr>Nowadays System of Qanat</vt:lpstr>
      <vt:lpstr>AB ANBAR OR WATER RESERVIOR</vt:lpstr>
      <vt:lpstr>STRUCTURE OF A WIND CATCHER</vt:lpstr>
      <vt:lpstr>Qantas in Combination with Wind Catcher</vt:lpstr>
      <vt:lpstr>Qantas in Combination with Wind Catcher</vt:lpstr>
      <vt:lpstr>PowerPoint Presentation</vt:lpstr>
      <vt:lpstr>PowerPoint Presentation</vt:lpstr>
      <vt:lpstr>Modern wind catcehr </vt:lpstr>
      <vt:lpstr>PowerPoint Presentation</vt:lpstr>
      <vt:lpstr>Water Reservoir or Ab Anbar</vt:lpstr>
      <vt:lpstr>ACCESSS TO THE AB ANBAR</vt:lpstr>
      <vt:lpstr>Water Reservoir or Ab Anbar(Con.)</vt:lpstr>
      <vt:lpstr>Material O the Water Reservoir or Ab Anbar</vt:lpstr>
      <vt:lpstr>چهارشنبه 7 خرداد Hamshahry 1393</vt:lpstr>
      <vt:lpstr>قنات‌ها در ایران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MOSLEH</dc:creator>
  <cp:lastModifiedBy>Majid Sarmadi</cp:lastModifiedBy>
  <cp:revision>863</cp:revision>
  <dcterms:created xsi:type="dcterms:W3CDTF">2013-09-26T13:33:15Z</dcterms:created>
  <dcterms:modified xsi:type="dcterms:W3CDTF">2016-09-26T18:17:57Z</dcterms:modified>
</cp:coreProperties>
</file>